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78" r:id="rId2"/>
  </p:sldMasterIdLst>
  <p:sldIdLst>
    <p:sldId id="256" r:id="rId3"/>
    <p:sldId id="333" r:id="rId4"/>
    <p:sldId id="334" r:id="rId5"/>
    <p:sldId id="320" r:id="rId6"/>
    <p:sldId id="311" r:id="rId7"/>
    <p:sldId id="319" r:id="rId8"/>
    <p:sldId id="335" r:id="rId9"/>
    <p:sldId id="316" r:id="rId10"/>
    <p:sldId id="357" r:id="rId11"/>
    <p:sldId id="336" r:id="rId12"/>
    <p:sldId id="356" r:id="rId13"/>
    <p:sldId id="338" r:id="rId14"/>
    <p:sldId id="339" r:id="rId15"/>
    <p:sldId id="340" r:id="rId16"/>
    <p:sldId id="322" r:id="rId17"/>
    <p:sldId id="343" r:id="rId18"/>
    <p:sldId id="344" r:id="rId19"/>
    <p:sldId id="346" r:id="rId20"/>
    <p:sldId id="347" r:id="rId21"/>
    <p:sldId id="321" r:id="rId22"/>
    <p:sldId id="317" r:id="rId23"/>
    <p:sldId id="349" r:id="rId24"/>
    <p:sldId id="324" r:id="rId25"/>
    <p:sldId id="318" r:id="rId26"/>
    <p:sldId id="351" r:id="rId27"/>
    <p:sldId id="323" r:id="rId28"/>
    <p:sldId id="327" r:id="rId29"/>
    <p:sldId id="352" r:id="rId30"/>
    <p:sldId id="329" r:id="rId31"/>
    <p:sldId id="353" r:id="rId32"/>
    <p:sldId id="326" r:id="rId33"/>
    <p:sldId id="330" r:id="rId34"/>
    <p:sldId id="328" r:id="rId35"/>
    <p:sldId id="354" r:id="rId36"/>
  </p:sldIdLst>
  <p:sldSz cx="12192000" cy="6858000"/>
  <p:notesSz cx="12192000" cy="6858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2" d="100"/>
          <a:sy n="62" d="100"/>
        </p:scale>
        <p:origin x="-84" y="-498"/>
      </p:cViewPr>
      <p:guideLst>
        <p:guide orient="horz" pos="2880"/>
        <p:guide pos="216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4/27/2023</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4118271C-0F6A-4C7D-8F69-D3E1EBD8DEA1}" type="datetime1">
              <a:rPr lang="ru-RU" smtClean="0"/>
              <a:pPr/>
              <a:t>27.04.2023</a:t>
            </a:fld>
            <a:endParaRPr lang="ru-RU" dirty="0"/>
          </a:p>
        </p:txBody>
      </p:sp>
      <p:sp>
        <p:nvSpPr>
          <p:cNvPr id="8" name="Нижний колонтитул 7"/>
          <p:cNvSpPr>
            <a:spLocks noGrp="1"/>
          </p:cNvSpPr>
          <p:nvPr>
            <p:ph type="ftr" sz="quarter" idx="11"/>
          </p:nvPr>
        </p:nvSpPr>
        <p:spPr/>
        <p:txBody>
          <a:bodyPr/>
          <a:lstStyle/>
          <a:p>
            <a:r>
              <a:rPr lang="ru-RU" dirty="0"/>
              <a:t>Региональный модельный центр дополнительного образования детей Владимирской области</a:t>
            </a:r>
          </a:p>
        </p:txBody>
      </p:sp>
      <p:sp>
        <p:nvSpPr>
          <p:cNvPr id="9" name="Номер слайда 8"/>
          <p:cNvSpPr>
            <a:spLocks noGrp="1"/>
          </p:cNvSpPr>
          <p:nvPr>
            <p:ph type="sldNum" sz="quarter" idx="12"/>
          </p:nvPr>
        </p:nvSpPr>
        <p:spPr/>
        <p:txBody>
          <a:bodyPr/>
          <a:lstStyle/>
          <a:p>
            <a:fld id="{87CCA0B4-284F-4C20-AB1C-9DE8C9B6D4EF}" type="slidenum">
              <a:rPr lang="ru-RU" smtClean="0"/>
              <a:pPr/>
              <a:t>‹#›</a:t>
            </a:fld>
            <a:endParaRPr lang="ru-RU" dirty="0"/>
          </a:p>
        </p:txBody>
      </p:sp>
    </p:spTree>
    <p:extLst>
      <p:ext uri="{BB962C8B-B14F-4D97-AF65-F5344CB8AC3E}">
        <p14:creationId xmlns="" xmlns:p14="http://schemas.microsoft.com/office/powerpoint/2010/main" val="2806872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CFA9C60D-88AB-4EA2-920B-9BCDACFB7B20}" type="datetime1">
              <a:rPr lang="ru-RU" smtClean="0"/>
              <a:pPr/>
              <a:t>27.04.2023</a:t>
            </a:fld>
            <a:endParaRPr lang="ru-RU" dirty="0"/>
          </a:p>
        </p:txBody>
      </p:sp>
      <p:sp>
        <p:nvSpPr>
          <p:cNvPr id="4" name="Нижний колонтитул 3"/>
          <p:cNvSpPr>
            <a:spLocks noGrp="1"/>
          </p:cNvSpPr>
          <p:nvPr>
            <p:ph type="ftr" sz="quarter" idx="11"/>
          </p:nvPr>
        </p:nvSpPr>
        <p:spPr/>
        <p:txBody>
          <a:bodyPr/>
          <a:lstStyle/>
          <a:p>
            <a:r>
              <a:rPr lang="ru-RU" dirty="0"/>
              <a:t>Региональный модельный центр дополнительного образования детей Владимирской области</a:t>
            </a:r>
          </a:p>
        </p:txBody>
      </p:sp>
      <p:sp>
        <p:nvSpPr>
          <p:cNvPr id="5" name="Номер слайда 4"/>
          <p:cNvSpPr>
            <a:spLocks noGrp="1"/>
          </p:cNvSpPr>
          <p:nvPr>
            <p:ph type="sldNum" sz="quarter" idx="12"/>
          </p:nvPr>
        </p:nvSpPr>
        <p:spPr/>
        <p:txBody>
          <a:bodyPr/>
          <a:lstStyle/>
          <a:p>
            <a:fld id="{87CCA0B4-284F-4C20-AB1C-9DE8C9B6D4EF}" type="slidenum">
              <a:rPr lang="ru-RU" smtClean="0"/>
              <a:pPr/>
              <a:t>‹#›</a:t>
            </a:fld>
            <a:endParaRPr lang="ru-RU" dirty="0"/>
          </a:p>
        </p:txBody>
      </p:sp>
    </p:spTree>
    <p:extLst>
      <p:ext uri="{BB962C8B-B14F-4D97-AF65-F5344CB8AC3E}">
        <p14:creationId xmlns="" xmlns:p14="http://schemas.microsoft.com/office/powerpoint/2010/main" val="1234745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0D5CD51-76D4-4EF4-8970-4779CEE398A7}" type="datetime1">
              <a:rPr lang="ru-RU" smtClean="0"/>
              <a:pPr/>
              <a:t>27.04.2023</a:t>
            </a:fld>
            <a:endParaRPr lang="ru-RU" dirty="0"/>
          </a:p>
        </p:txBody>
      </p:sp>
      <p:sp>
        <p:nvSpPr>
          <p:cNvPr id="3" name="Нижний колонтитул 2"/>
          <p:cNvSpPr>
            <a:spLocks noGrp="1"/>
          </p:cNvSpPr>
          <p:nvPr>
            <p:ph type="ftr" sz="quarter" idx="11"/>
          </p:nvPr>
        </p:nvSpPr>
        <p:spPr/>
        <p:txBody>
          <a:bodyPr/>
          <a:lstStyle/>
          <a:p>
            <a:r>
              <a:rPr lang="ru-RU" dirty="0"/>
              <a:t>Региональный модельный центр дополнительного образования детей Владимирской области</a:t>
            </a:r>
          </a:p>
        </p:txBody>
      </p:sp>
      <p:sp>
        <p:nvSpPr>
          <p:cNvPr id="4" name="Номер слайда 3"/>
          <p:cNvSpPr>
            <a:spLocks noGrp="1"/>
          </p:cNvSpPr>
          <p:nvPr>
            <p:ph type="sldNum" sz="quarter" idx="12"/>
          </p:nvPr>
        </p:nvSpPr>
        <p:spPr/>
        <p:txBody>
          <a:bodyPr/>
          <a:lstStyle/>
          <a:p>
            <a:fld id="{87CCA0B4-284F-4C20-AB1C-9DE8C9B6D4EF}" type="slidenum">
              <a:rPr lang="ru-RU" smtClean="0"/>
              <a:pPr/>
              <a:t>‹#›</a:t>
            </a:fld>
            <a:endParaRPr lang="ru-RU" dirty="0"/>
          </a:p>
        </p:txBody>
      </p:sp>
    </p:spTree>
    <p:extLst>
      <p:ext uri="{BB962C8B-B14F-4D97-AF65-F5344CB8AC3E}">
        <p14:creationId xmlns="" xmlns:p14="http://schemas.microsoft.com/office/powerpoint/2010/main" val="16362841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1" y="273050"/>
            <a:ext cx="4011084"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58738B6A-A917-4078-8499-CF0469573C48}" type="datetime1">
              <a:rPr lang="ru-RU" smtClean="0"/>
              <a:pPr/>
              <a:t>27.04.2023</a:t>
            </a:fld>
            <a:endParaRPr lang="ru-RU" dirty="0"/>
          </a:p>
        </p:txBody>
      </p:sp>
      <p:sp>
        <p:nvSpPr>
          <p:cNvPr id="6" name="Нижний колонтитул 5"/>
          <p:cNvSpPr>
            <a:spLocks noGrp="1"/>
          </p:cNvSpPr>
          <p:nvPr>
            <p:ph type="ftr" sz="quarter" idx="11"/>
          </p:nvPr>
        </p:nvSpPr>
        <p:spPr/>
        <p:txBody>
          <a:bodyPr/>
          <a:lstStyle/>
          <a:p>
            <a:r>
              <a:rPr lang="ru-RU" dirty="0"/>
              <a:t>Региональный модельный центр дополнительного образования детей Владимирской области</a:t>
            </a:r>
          </a:p>
        </p:txBody>
      </p:sp>
      <p:sp>
        <p:nvSpPr>
          <p:cNvPr id="7" name="Номер слайда 6"/>
          <p:cNvSpPr>
            <a:spLocks noGrp="1"/>
          </p:cNvSpPr>
          <p:nvPr>
            <p:ph type="sldNum" sz="quarter" idx="12"/>
          </p:nvPr>
        </p:nvSpPr>
        <p:spPr/>
        <p:txBody>
          <a:bodyPr/>
          <a:lstStyle/>
          <a:p>
            <a:fld id="{87CCA0B4-284F-4C20-AB1C-9DE8C9B6D4EF}" type="slidenum">
              <a:rPr lang="ru-RU" smtClean="0"/>
              <a:pPr/>
              <a:t>‹#›</a:t>
            </a:fld>
            <a:endParaRPr lang="ru-RU" dirty="0"/>
          </a:p>
        </p:txBody>
      </p:sp>
    </p:spTree>
    <p:extLst>
      <p:ext uri="{BB962C8B-B14F-4D97-AF65-F5344CB8AC3E}">
        <p14:creationId xmlns="" xmlns:p14="http://schemas.microsoft.com/office/powerpoint/2010/main" val="36369101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717" y="4800600"/>
            <a:ext cx="73152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sp>
        <p:nvSpPr>
          <p:cNvPr id="4" name="Текст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9626882A-1896-4D72-B83B-54102A82822F}" type="datetime1">
              <a:rPr lang="ru-RU" smtClean="0"/>
              <a:pPr/>
              <a:t>27.04.2023</a:t>
            </a:fld>
            <a:endParaRPr lang="ru-RU" dirty="0"/>
          </a:p>
        </p:txBody>
      </p:sp>
      <p:sp>
        <p:nvSpPr>
          <p:cNvPr id="6" name="Нижний колонтитул 5"/>
          <p:cNvSpPr>
            <a:spLocks noGrp="1"/>
          </p:cNvSpPr>
          <p:nvPr>
            <p:ph type="ftr" sz="quarter" idx="11"/>
          </p:nvPr>
        </p:nvSpPr>
        <p:spPr/>
        <p:txBody>
          <a:bodyPr/>
          <a:lstStyle/>
          <a:p>
            <a:r>
              <a:rPr lang="ru-RU" dirty="0"/>
              <a:t>Региональный модельный центр дополнительного образования детей Владимирской области</a:t>
            </a:r>
          </a:p>
        </p:txBody>
      </p:sp>
      <p:sp>
        <p:nvSpPr>
          <p:cNvPr id="7" name="Номер слайда 6"/>
          <p:cNvSpPr>
            <a:spLocks noGrp="1"/>
          </p:cNvSpPr>
          <p:nvPr>
            <p:ph type="sldNum" sz="quarter" idx="12"/>
          </p:nvPr>
        </p:nvSpPr>
        <p:spPr/>
        <p:txBody>
          <a:bodyPr/>
          <a:lstStyle/>
          <a:p>
            <a:fld id="{87CCA0B4-284F-4C20-AB1C-9DE8C9B6D4EF}" type="slidenum">
              <a:rPr lang="ru-RU" smtClean="0"/>
              <a:pPr/>
              <a:t>‹#›</a:t>
            </a:fld>
            <a:endParaRPr lang="ru-RU" dirty="0"/>
          </a:p>
        </p:txBody>
      </p:sp>
    </p:spTree>
    <p:extLst>
      <p:ext uri="{BB962C8B-B14F-4D97-AF65-F5344CB8AC3E}">
        <p14:creationId xmlns="" xmlns:p14="http://schemas.microsoft.com/office/powerpoint/2010/main" val="7927461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DF077D16-490A-4DBE-80C2-9009798C3740}" type="datetime1">
              <a:rPr lang="ru-RU" smtClean="0"/>
              <a:pPr/>
              <a:t>27.04.2023</a:t>
            </a:fld>
            <a:endParaRPr lang="ru-RU" dirty="0"/>
          </a:p>
        </p:txBody>
      </p:sp>
      <p:sp>
        <p:nvSpPr>
          <p:cNvPr id="5" name="Нижний колонтитул 4"/>
          <p:cNvSpPr>
            <a:spLocks noGrp="1"/>
          </p:cNvSpPr>
          <p:nvPr>
            <p:ph type="ftr" sz="quarter" idx="11"/>
          </p:nvPr>
        </p:nvSpPr>
        <p:spPr/>
        <p:txBody>
          <a:bodyPr/>
          <a:lstStyle/>
          <a:p>
            <a:r>
              <a:rPr lang="ru-RU" dirty="0"/>
              <a:t>Региональный модельный центр дополнительного образования детей Владимирской области</a:t>
            </a:r>
          </a:p>
        </p:txBody>
      </p:sp>
      <p:sp>
        <p:nvSpPr>
          <p:cNvPr id="6" name="Номер слайда 5"/>
          <p:cNvSpPr>
            <a:spLocks noGrp="1"/>
          </p:cNvSpPr>
          <p:nvPr>
            <p:ph type="sldNum" sz="quarter" idx="12"/>
          </p:nvPr>
        </p:nvSpPr>
        <p:spPr/>
        <p:txBody>
          <a:bodyPr/>
          <a:lstStyle/>
          <a:p>
            <a:fld id="{87CCA0B4-284F-4C20-AB1C-9DE8C9B6D4EF}" type="slidenum">
              <a:rPr lang="ru-RU" smtClean="0"/>
              <a:pPr/>
              <a:t>‹#›</a:t>
            </a:fld>
            <a:endParaRPr lang="ru-RU" dirty="0"/>
          </a:p>
        </p:txBody>
      </p:sp>
    </p:spTree>
    <p:extLst>
      <p:ext uri="{BB962C8B-B14F-4D97-AF65-F5344CB8AC3E}">
        <p14:creationId xmlns="" xmlns:p14="http://schemas.microsoft.com/office/powerpoint/2010/main" val="27924215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9200" y="274639"/>
            <a:ext cx="27432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609600" y="274639"/>
            <a:ext cx="80264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ED3BB5FA-903F-46E4-BD52-67EF6F9BF815}" type="datetime1">
              <a:rPr lang="ru-RU" smtClean="0"/>
              <a:pPr/>
              <a:t>27.04.2023</a:t>
            </a:fld>
            <a:endParaRPr lang="ru-RU" dirty="0"/>
          </a:p>
        </p:txBody>
      </p:sp>
      <p:sp>
        <p:nvSpPr>
          <p:cNvPr id="5" name="Нижний колонтитул 4"/>
          <p:cNvSpPr>
            <a:spLocks noGrp="1"/>
          </p:cNvSpPr>
          <p:nvPr>
            <p:ph type="ftr" sz="quarter" idx="11"/>
          </p:nvPr>
        </p:nvSpPr>
        <p:spPr/>
        <p:txBody>
          <a:bodyPr/>
          <a:lstStyle/>
          <a:p>
            <a:r>
              <a:rPr lang="ru-RU" dirty="0"/>
              <a:t>Региональный модельный центр дополнительного образования детей Владимирской области</a:t>
            </a:r>
          </a:p>
        </p:txBody>
      </p:sp>
      <p:sp>
        <p:nvSpPr>
          <p:cNvPr id="6" name="Номер слайда 5"/>
          <p:cNvSpPr>
            <a:spLocks noGrp="1"/>
          </p:cNvSpPr>
          <p:nvPr>
            <p:ph type="sldNum" sz="quarter" idx="12"/>
          </p:nvPr>
        </p:nvSpPr>
        <p:spPr/>
        <p:txBody>
          <a:bodyPr/>
          <a:lstStyle/>
          <a:p>
            <a:fld id="{87CCA0B4-284F-4C20-AB1C-9DE8C9B6D4EF}" type="slidenum">
              <a:rPr lang="ru-RU" smtClean="0"/>
              <a:pPr/>
              <a:t>‹#›</a:t>
            </a:fld>
            <a:endParaRPr lang="ru-RU" dirty="0"/>
          </a:p>
        </p:txBody>
      </p:sp>
    </p:spTree>
    <p:extLst>
      <p:ext uri="{BB962C8B-B14F-4D97-AF65-F5344CB8AC3E}">
        <p14:creationId xmlns="" xmlns:p14="http://schemas.microsoft.com/office/powerpoint/2010/main" val="10568902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1">
                <a:solidFill>
                  <a:srgbClr val="C00000"/>
                </a:solidFill>
                <a:latin typeface="Century Gothic"/>
                <a:cs typeface="Century Gothic"/>
              </a:defRPr>
            </a:lvl1pPr>
          </a:lstStyle>
          <a:p>
            <a:endParaRPr/>
          </a:p>
        </p:txBody>
      </p:sp>
      <p:sp>
        <p:nvSpPr>
          <p:cNvPr id="3" name="Holder 3"/>
          <p:cNvSpPr>
            <a:spLocks noGrp="1"/>
          </p:cNvSpPr>
          <p:nvPr>
            <p:ph type="body" idx="1"/>
          </p:nvPr>
        </p:nvSpPr>
        <p:spPr/>
        <p:txBody>
          <a:bodyPr lIns="0" tIns="0" rIns="0" bIns="0"/>
          <a:lstStyle>
            <a:lvl1pPr>
              <a:defRPr sz="2800" b="1" i="1">
                <a:solidFill>
                  <a:srgbClr val="C00000"/>
                </a:solidFill>
                <a:latin typeface="Century Gothic"/>
                <a:cs typeface="Century Gothic"/>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4/27/2023</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1">
                <a:solidFill>
                  <a:srgbClr val="C00000"/>
                </a:solidFill>
                <a:latin typeface="Century Gothic"/>
                <a:cs typeface="Century Gothic"/>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4/27/2023</a:t>
            </a:fld>
            <a:endParaRPr lang="en-US" dirty="0"/>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1">
                <a:solidFill>
                  <a:srgbClr val="C00000"/>
                </a:solidFill>
                <a:latin typeface="Century Gothic"/>
                <a:cs typeface="Century Gothic"/>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4/27/2023</a:t>
            </a:fld>
            <a:endParaRPr lang="en-US" dirty="0"/>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4/27/2023</a:t>
            </a:fld>
            <a:endParaRPr lang="en-US"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0" y="2130426"/>
            <a:ext cx="10363200" cy="1470025"/>
          </a:xfrm>
        </p:spPr>
        <p:txBody>
          <a:bodyPr/>
          <a:lstStyle/>
          <a:p>
            <a:r>
              <a:rPr lang="ru-RU"/>
              <a:t>Образец заголовка</a:t>
            </a:r>
          </a:p>
        </p:txBody>
      </p:sp>
      <p:sp>
        <p:nvSpPr>
          <p:cNvPr id="3" name="Подзаголовок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A08BA03A-983D-4F28-801A-567535EADEB6}" type="datetime1">
              <a:rPr lang="ru-RU" smtClean="0"/>
              <a:pPr/>
              <a:t>27.04.2023</a:t>
            </a:fld>
            <a:endParaRPr lang="ru-RU" dirty="0"/>
          </a:p>
        </p:txBody>
      </p:sp>
      <p:sp>
        <p:nvSpPr>
          <p:cNvPr id="5" name="Нижний колонтитул 4"/>
          <p:cNvSpPr>
            <a:spLocks noGrp="1"/>
          </p:cNvSpPr>
          <p:nvPr>
            <p:ph type="ftr" sz="quarter" idx="11"/>
          </p:nvPr>
        </p:nvSpPr>
        <p:spPr/>
        <p:txBody>
          <a:bodyPr/>
          <a:lstStyle/>
          <a:p>
            <a:r>
              <a:rPr lang="ru-RU" dirty="0"/>
              <a:t>Региональный модельный центр дополнительного образования детей Владимирской области</a:t>
            </a:r>
          </a:p>
        </p:txBody>
      </p:sp>
      <p:sp>
        <p:nvSpPr>
          <p:cNvPr id="6" name="Номер слайда 5"/>
          <p:cNvSpPr>
            <a:spLocks noGrp="1"/>
          </p:cNvSpPr>
          <p:nvPr>
            <p:ph type="sldNum" sz="quarter" idx="12"/>
          </p:nvPr>
        </p:nvSpPr>
        <p:spPr/>
        <p:txBody>
          <a:bodyPr/>
          <a:lstStyle/>
          <a:p>
            <a:fld id="{87CCA0B4-284F-4C20-AB1C-9DE8C9B6D4EF}" type="slidenum">
              <a:rPr lang="ru-RU" smtClean="0"/>
              <a:pPr/>
              <a:t>‹#›</a:t>
            </a:fld>
            <a:endParaRPr lang="ru-RU" dirty="0"/>
          </a:p>
        </p:txBody>
      </p:sp>
    </p:spTree>
    <p:extLst>
      <p:ext uri="{BB962C8B-B14F-4D97-AF65-F5344CB8AC3E}">
        <p14:creationId xmlns="" xmlns:p14="http://schemas.microsoft.com/office/powerpoint/2010/main" val="8546344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1D6C8713-5F00-4C9F-928B-AB43B64C3EB2}" type="datetime1">
              <a:rPr lang="ru-RU" smtClean="0"/>
              <a:pPr/>
              <a:t>27.04.2023</a:t>
            </a:fld>
            <a:endParaRPr lang="ru-RU" dirty="0"/>
          </a:p>
        </p:txBody>
      </p:sp>
      <p:sp>
        <p:nvSpPr>
          <p:cNvPr id="5" name="Нижний колонтитул 4"/>
          <p:cNvSpPr>
            <a:spLocks noGrp="1"/>
          </p:cNvSpPr>
          <p:nvPr>
            <p:ph type="ftr" sz="quarter" idx="11"/>
          </p:nvPr>
        </p:nvSpPr>
        <p:spPr/>
        <p:txBody>
          <a:bodyPr/>
          <a:lstStyle/>
          <a:p>
            <a:r>
              <a:rPr lang="ru-RU" dirty="0"/>
              <a:t>Региональный модельный центр дополнительного образования детей Владимирской области</a:t>
            </a:r>
          </a:p>
        </p:txBody>
      </p:sp>
      <p:sp>
        <p:nvSpPr>
          <p:cNvPr id="6" name="Номер слайда 5"/>
          <p:cNvSpPr>
            <a:spLocks noGrp="1"/>
          </p:cNvSpPr>
          <p:nvPr>
            <p:ph type="sldNum" sz="quarter" idx="12"/>
          </p:nvPr>
        </p:nvSpPr>
        <p:spPr/>
        <p:txBody>
          <a:bodyPr/>
          <a:lstStyle/>
          <a:p>
            <a:fld id="{87CCA0B4-284F-4C20-AB1C-9DE8C9B6D4EF}" type="slidenum">
              <a:rPr lang="ru-RU" smtClean="0"/>
              <a:pPr/>
              <a:t>‹#›</a:t>
            </a:fld>
            <a:endParaRPr lang="ru-RU" dirty="0"/>
          </a:p>
        </p:txBody>
      </p:sp>
    </p:spTree>
    <p:extLst>
      <p:ext uri="{BB962C8B-B14F-4D97-AF65-F5344CB8AC3E}">
        <p14:creationId xmlns="" xmlns:p14="http://schemas.microsoft.com/office/powerpoint/2010/main" val="4190038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084" y="4406901"/>
            <a:ext cx="103632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BCCF41B8-3CF2-44F6-A242-327F3F64B369}" type="datetime1">
              <a:rPr lang="ru-RU" smtClean="0"/>
              <a:pPr/>
              <a:t>27.04.2023</a:t>
            </a:fld>
            <a:endParaRPr lang="ru-RU" dirty="0"/>
          </a:p>
        </p:txBody>
      </p:sp>
      <p:sp>
        <p:nvSpPr>
          <p:cNvPr id="5" name="Нижний колонтитул 4"/>
          <p:cNvSpPr>
            <a:spLocks noGrp="1"/>
          </p:cNvSpPr>
          <p:nvPr>
            <p:ph type="ftr" sz="quarter" idx="11"/>
          </p:nvPr>
        </p:nvSpPr>
        <p:spPr/>
        <p:txBody>
          <a:bodyPr/>
          <a:lstStyle/>
          <a:p>
            <a:r>
              <a:rPr lang="ru-RU" dirty="0"/>
              <a:t>Региональный модельный центр дополнительного образования детей Владимирской области</a:t>
            </a:r>
          </a:p>
        </p:txBody>
      </p:sp>
      <p:sp>
        <p:nvSpPr>
          <p:cNvPr id="6" name="Номер слайда 5"/>
          <p:cNvSpPr>
            <a:spLocks noGrp="1"/>
          </p:cNvSpPr>
          <p:nvPr>
            <p:ph type="sldNum" sz="quarter" idx="12"/>
          </p:nvPr>
        </p:nvSpPr>
        <p:spPr/>
        <p:txBody>
          <a:bodyPr/>
          <a:lstStyle/>
          <a:p>
            <a:fld id="{87CCA0B4-284F-4C20-AB1C-9DE8C9B6D4EF}" type="slidenum">
              <a:rPr lang="ru-RU" smtClean="0"/>
              <a:pPr/>
              <a:t>‹#›</a:t>
            </a:fld>
            <a:endParaRPr lang="ru-RU" dirty="0"/>
          </a:p>
        </p:txBody>
      </p:sp>
    </p:spTree>
    <p:extLst>
      <p:ext uri="{BB962C8B-B14F-4D97-AF65-F5344CB8AC3E}">
        <p14:creationId xmlns="" xmlns:p14="http://schemas.microsoft.com/office/powerpoint/2010/main" val="2924104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F99CCFF3-E6A9-46E0-8660-45DB26A42C07}" type="datetime1">
              <a:rPr lang="ru-RU" smtClean="0"/>
              <a:pPr/>
              <a:t>27.04.2023</a:t>
            </a:fld>
            <a:endParaRPr lang="ru-RU" dirty="0"/>
          </a:p>
        </p:txBody>
      </p:sp>
      <p:sp>
        <p:nvSpPr>
          <p:cNvPr id="6" name="Нижний колонтитул 5"/>
          <p:cNvSpPr>
            <a:spLocks noGrp="1"/>
          </p:cNvSpPr>
          <p:nvPr>
            <p:ph type="ftr" sz="quarter" idx="11"/>
          </p:nvPr>
        </p:nvSpPr>
        <p:spPr/>
        <p:txBody>
          <a:bodyPr/>
          <a:lstStyle/>
          <a:p>
            <a:r>
              <a:rPr lang="ru-RU" dirty="0"/>
              <a:t>Региональный модельный центр дополнительного образования детей Владимирской области</a:t>
            </a:r>
          </a:p>
        </p:txBody>
      </p:sp>
      <p:sp>
        <p:nvSpPr>
          <p:cNvPr id="7" name="Номер слайда 6"/>
          <p:cNvSpPr>
            <a:spLocks noGrp="1"/>
          </p:cNvSpPr>
          <p:nvPr>
            <p:ph type="sldNum" sz="quarter" idx="12"/>
          </p:nvPr>
        </p:nvSpPr>
        <p:spPr/>
        <p:txBody>
          <a:bodyPr/>
          <a:lstStyle/>
          <a:p>
            <a:fld id="{87CCA0B4-284F-4C20-AB1C-9DE8C9B6D4EF}" type="slidenum">
              <a:rPr lang="ru-RU" smtClean="0"/>
              <a:pPr/>
              <a:t>‹#›</a:t>
            </a:fld>
            <a:endParaRPr lang="ru-RU" dirty="0"/>
          </a:p>
        </p:txBody>
      </p:sp>
    </p:spTree>
    <p:extLst>
      <p:ext uri="{BB962C8B-B14F-4D97-AF65-F5344CB8AC3E}">
        <p14:creationId xmlns="" xmlns:p14="http://schemas.microsoft.com/office/powerpoint/2010/main" val="78084585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212973" y="1792681"/>
            <a:ext cx="5686425" cy="1746885"/>
          </a:xfrm>
          <a:prstGeom prst="rect">
            <a:avLst/>
          </a:prstGeom>
        </p:spPr>
        <p:txBody>
          <a:bodyPr wrap="square" lIns="0" tIns="0" rIns="0" bIns="0">
            <a:spAutoFit/>
          </a:bodyPr>
          <a:lstStyle>
            <a:lvl1pPr>
              <a:defRPr sz="2800" b="1" i="1">
                <a:solidFill>
                  <a:srgbClr val="C00000"/>
                </a:solidFill>
                <a:latin typeface="Century Gothic"/>
                <a:cs typeface="Century Gothic"/>
              </a:defRPr>
            </a:lvl1pPr>
          </a:lstStyle>
          <a:p>
            <a:endParaRPr/>
          </a:p>
        </p:txBody>
      </p:sp>
      <p:sp>
        <p:nvSpPr>
          <p:cNvPr id="3" name="Holder 3"/>
          <p:cNvSpPr>
            <a:spLocks noGrp="1"/>
          </p:cNvSpPr>
          <p:nvPr>
            <p:ph type="body" idx="1"/>
          </p:nvPr>
        </p:nvSpPr>
        <p:spPr>
          <a:xfrm>
            <a:off x="3212973" y="1792681"/>
            <a:ext cx="5686425" cy="1746885"/>
          </a:xfrm>
          <a:prstGeom prst="rect">
            <a:avLst/>
          </a:prstGeom>
        </p:spPr>
        <p:txBody>
          <a:bodyPr wrap="square" lIns="0" tIns="0" rIns="0" bIns="0">
            <a:spAutoFit/>
          </a:bodyPr>
          <a:lstStyle>
            <a:lvl1pPr>
              <a:defRPr sz="2800" b="1" i="1">
                <a:solidFill>
                  <a:srgbClr val="C00000"/>
                </a:solidFill>
                <a:latin typeface="Century Gothic"/>
                <a:cs typeface="Century Gothic"/>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4/27/2023</a:t>
            </a:fld>
            <a:endParaRPr lang="en-US" dirty="0"/>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BC163E-D16E-4513-A46C-2D7925A651D2}" type="datetime1">
              <a:rPr lang="ru-RU" smtClean="0"/>
              <a:pPr/>
              <a:t>27.04.2023</a:t>
            </a:fld>
            <a:endParaRPr lang="ru-RU" dirty="0"/>
          </a:p>
        </p:txBody>
      </p:sp>
      <p:sp>
        <p:nvSpPr>
          <p:cNvPr id="5" name="Нижний колонтитул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ru-RU" dirty="0"/>
              <a:t>Региональный модельный центр дополнительного образования детей Владимирской области</a:t>
            </a:r>
          </a:p>
        </p:txBody>
      </p:sp>
      <p:sp>
        <p:nvSpPr>
          <p:cNvPr id="6" name="Номер слайда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CCA0B4-284F-4C20-AB1C-9DE8C9B6D4EF}" type="slidenum">
              <a:rPr lang="ru-RU" smtClean="0"/>
              <a:pPr/>
              <a:t>‹#›</a:t>
            </a:fld>
            <a:endParaRPr lang="ru-RU" dirty="0"/>
          </a:p>
        </p:txBody>
      </p:sp>
    </p:spTree>
    <p:extLst>
      <p:ext uri="{BB962C8B-B14F-4D97-AF65-F5344CB8AC3E}">
        <p14:creationId xmlns="" xmlns:p14="http://schemas.microsoft.com/office/powerpoint/2010/main" val="4017587003"/>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body" idx="1"/>
          </p:nvPr>
        </p:nvSpPr>
        <p:spPr>
          <a:xfrm>
            <a:off x="0" y="0"/>
            <a:ext cx="10310842" cy="8183009"/>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vert="horz" wrap="square" lIns="0" tIns="13970" rIns="0" bIns="0" rtlCol="0">
            <a:spAutoFit/>
          </a:bodyPr>
          <a:lstStyle/>
          <a:p>
            <a:pPr marL="304800" marR="298450" algn="ctr">
              <a:lnSpc>
                <a:spcPct val="100000"/>
              </a:lnSpc>
              <a:spcBef>
                <a:spcPts val="110"/>
              </a:spcBef>
            </a:pPr>
            <a:endParaRPr lang="ru-RU" dirty="0" smtClean="0"/>
          </a:p>
          <a:p>
            <a:pPr marL="304800" marR="298450" algn="ctr">
              <a:lnSpc>
                <a:spcPct val="100000"/>
              </a:lnSpc>
              <a:spcBef>
                <a:spcPts val="110"/>
              </a:spcBef>
            </a:pPr>
            <a:endParaRPr lang="ru-RU" dirty="0" smtClean="0"/>
          </a:p>
          <a:p>
            <a:pPr marL="304800" marR="298450" algn="ctr">
              <a:lnSpc>
                <a:spcPct val="100000"/>
              </a:lnSpc>
              <a:spcBef>
                <a:spcPts val="110"/>
              </a:spcBef>
            </a:pPr>
            <a:endParaRPr lang="ru-RU" sz="3200" dirty="0" smtClean="0"/>
          </a:p>
          <a:p>
            <a:pPr marL="304800" marR="298450" algn="ctr">
              <a:lnSpc>
                <a:spcPct val="100000"/>
              </a:lnSpc>
              <a:spcBef>
                <a:spcPts val="110"/>
              </a:spcBef>
            </a:pPr>
            <a:r>
              <a:rPr lang="ru-RU" sz="4400" i="0" dirty="0" smtClean="0"/>
              <a:t>«</a:t>
            </a:r>
            <a:r>
              <a:rPr lang="ru-RU" sz="4400" noProof="1" smtClean="0"/>
              <a:t>Разработка и реализация дополнительных общеобразовательных общеразвивающих программ</a:t>
            </a:r>
            <a:r>
              <a:rPr lang="ru-RU" sz="4400" i="0" dirty="0" smtClean="0"/>
              <a:t>»</a:t>
            </a:r>
          </a:p>
          <a:p>
            <a:pPr marL="304800" marR="298450" algn="r">
              <a:lnSpc>
                <a:spcPct val="100000"/>
              </a:lnSpc>
              <a:spcBef>
                <a:spcPts val="110"/>
              </a:spcBef>
            </a:pPr>
            <a:endParaRPr lang="ru-RU" sz="2400" b="0" i="0" spc="5" dirty="0" smtClean="0">
              <a:solidFill>
                <a:schemeClr val="tx1"/>
              </a:solidFill>
            </a:endParaRPr>
          </a:p>
          <a:p>
            <a:pPr marL="304800" marR="298450" algn="r">
              <a:lnSpc>
                <a:spcPct val="100000"/>
              </a:lnSpc>
              <a:spcBef>
                <a:spcPts val="110"/>
              </a:spcBef>
            </a:pPr>
            <a:endParaRPr lang="ru-RU" sz="2400" b="0" i="0" spc="5" dirty="0" smtClean="0">
              <a:solidFill>
                <a:schemeClr val="tx1"/>
              </a:solidFill>
            </a:endParaRPr>
          </a:p>
          <a:p>
            <a:pPr marL="304800" marR="298450" algn="r">
              <a:lnSpc>
                <a:spcPct val="100000"/>
              </a:lnSpc>
              <a:spcBef>
                <a:spcPts val="110"/>
              </a:spcBef>
            </a:pPr>
            <a:r>
              <a:rPr lang="ru-RU" sz="2400" b="0" i="0" spc="5" dirty="0" smtClean="0">
                <a:solidFill>
                  <a:schemeClr val="tx1"/>
                </a:solidFill>
              </a:rPr>
              <a:t>апрель 2023 г.</a:t>
            </a:r>
          </a:p>
          <a:p>
            <a:pPr marL="304800" marR="298450" algn="ctr">
              <a:lnSpc>
                <a:spcPct val="100000"/>
              </a:lnSpc>
              <a:spcBef>
                <a:spcPts val="110"/>
              </a:spcBef>
            </a:pPr>
            <a:endParaRPr lang="ru-RU" sz="2400" b="0" i="0" spc="5" dirty="0" smtClean="0">
              <a:solidFill>
                <a:schemeClr val="tx1"/>
              </a:solidFill>
            </a:endParaRPr>
          </a:p>
          <a:p>
            <a:pPr marL="304800" marR="298450" algn="ctr">
              <a:lnSpc>
                <a:spcPct val="100000"/>
              </a:lnSpc>
              <a:spcBef>
                <a:spcPts val="110"/>
              </a:spcBef>
            </a:pPr>
            <a:endParaRPr lang="ru-RU" sz="2400" b="0" i="0" spc="5" dirty="0" smtClean="0">
              <a:solidFill>
                <a:schemeClr val="tx1"/>
              </a:solidFill>
            </a:endParaRPr>
          </a:p>
          <a:p>
            <a:pPr marL="304800" marR="298450" algn="ctr">
              <a:lnSpc>
                <a:spcPct val="100000"/>
              </a:lnSpc>
              <a:spcBef>
                <a:spcPts val="110"/>
              </a:spcBef>
            </a:pPr>
            <a:endParaRPr lang="ru-RU" sz="2400" b="0" i="0" spc="5" dirty="0" smtClean="0">
              <a:solidFill>
                <a:schemeClr val="tx1"/>
              </a:solidFill>
            </a:endParaRPr>
          </a:p>
          <a:p>
            <a:pPr marL="304800" marR="298450" algn="ctr">
              <a:lnSpc>
                <a:spcPct val="100000"/>
              </a:lnSpc>
              <a:spcBef>
                <a:spcPts val="110"/>
              </a:spcBef>
            </a:pPr>
            <a:endParaRPr lang="ru-RU" spc="5" dirty="0" smtClean="0"/>
          </a:p>
          <a:p>
            <a:pPr marL="304800" marR="298450" algn="ctr">
              <a:lnSpc>
                <a:spcPct val="100000"/>
              </a:lnSpc>
              <a:spcBef>
                <a:spcPts val="110"/>
              </a:spcBef>
            </a:pPr>
            <a:endParaRPr lang="ru-RU" i="1" spc="5" dirty="0" smtClean="0"/>
          </a:p>
          <a:p>
            <a:pPr marL="304800" marR="298450" algn="ctr">
              <a:lnSpc>
                <a:spcPct val="100000"/>
              </a:lnSpc>
              <a:spcBef>
                <a:spcPts val="110"/>
              </a:spcBef>
            </a:pPr>
            <a:endParaRPr lang="ru-RU" spc="5" dirty="0" smtClean="0"/>
          </a:p>
          <a:p>
            <a:pPr marL="304800" marR="298450" algn="ctr">
              <a:lnSpc>
                <a:spcPct val="100000"/>
              </a:lnSpc>
              <a:spcBef>
                <a:spcPts val="110"/>
              </a:spcBef>
            </a:pPr>
            <a:endParaRPr i="1" spc="5" dirty="0"/>
          </a:p>
        </p:txBody>
      </p:sp>
      <p:sp>
        <p:nvSpPr>
          <p:cNvPr id="5" name="object 5"/>
          <p:cNvSpPr/>
          <p:nvPr/>
        </p:nvSpPr>
        <p:spPr>
          <a:xfrm>
            <a:off x="10591800" y="85343"/>
            <a:ext cx="1502663" cy="3048000"/>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96522" y="1820562"/>
            <a:ext cx="9135762" cy="3416320"/>
          </a:xfrm>
          <a:prstGeom prst="rect">
            <a:avLst/>
          </a:prstGeom>
          <a:noFill/>
        </p:spPr>
        <p:txBody>
          <a:bodyPr wrap="square" rtlCol="0">
            <a:spAutoFit/>
          </a:bodyPr>
          <a:lstStyle/>
          <a:p>
            <a:pPr algn="just"/>
            <a:endParaRPr lang="ru-RU" sz="2000" dirty="0">
              <a:solidFill>
                <a:prstClr val="black"/>
              </a:solidFill>
              <a:latin typeface="Arial" pitchFamily="34" charset="0"/>
              <a:cs typeface="Arial" pitchFamily="34" charset="0"/>
            </a:endParaRPr>
          </a:p>
          <a:p>
            <a:pPr algn="just"/>
            <a:r>
              <a:rPr lang="ru-RU" sz="2200" dirty="0">
                <a:latin typeface="Arial" pitchFamily="34" charset="0"/>
                <a:cs typeface="Arial" pitchFamily="34" charset="0"/>
              </a:rPr>
              <a:t>1. Перечень нормативно-правовых актов, на основании которых разработана ДООП.</a:t>
            </a:r>
          </a:p>
          <a:p>
            <a:pPr algn="just"/>
            <a:endParaRPr lang="ru-RU" sz="2200" dirty="0">
              <a:solidFill>
                <a:srgbClr val="FF0000"/>
              </a:solidFill>
              <a:latin typeface="Arial" pitchFamily="34" charset="0"/>
              <a:cs typeface="Arial" pitchFamily="34" charset="0"/>
            </a:endParaRPr>
          </a:p>
          <a:p>
            <a:pPr algn="just"/>
            <a:r>
              <a:rPr lang="ru-RU" sz="2200" dirty="0">
                <a:solidFill>
                  <a:srgbClr val="FF0000"/>
                </a:solidFill>
                <a:latin typeface="Arial" pitchFamily="34" charset="0"/>
                <a:cs typeface="Arial" pitchFamily="34" charset="0"/>
              </a:rPr>
              <a:t>!!!!!! Постановление Главного государственного  санитарного врача Российской Федерации от  28.09.2020 №28 «Об утверждении санитарных  правил    СП    2.4.3648-20    «Санитарно- эпидемиологические требования к организациям  воспитания и обучения, отдыха и оздоровления  детей и молодежи»</a:t>
            </a:r>
            <a:endParaRPr lang="ru-RU" sz="2200" dirty="0">
              <a:solidFill>
                <a:prstClr val="black"/>
              </a:solidFill>
              <a:latin typeface="Arial" pitchFamily="34" charset="0"/>
              <a:cs typeface="Arial" pitchFamily="34" charset="0"/>
            </a:endParaRPr>
          </a:p>
          <a:p>
            <a:pPr algn="just"/>
            <a:endParaRPr lang="ru-RU" sz="2000" dirty="0">
              <a:solidFill>
                <a:prstClr val="black"/>
              </a:solidFill>
              <a:latin typeface="Arial" pitchFamily="34" charset="0"/>
              <a:cs typeface="Arial" pitchFamily="34" charset="0"/>
            </a:endParaRPr>
          </a:p>
        </p:txBody>
      </p:sp>
      <p:sp>
        <p:nvSpPr>
          <p:cNvPr id="4" name="Прямоугольник 3"/>
          <p:cNvSpPr/>
          <p:nvPr/>
        </p:nvSpPr>
        <p:spPr>
          <a:xfrm>
            <a:off x="420130" y="117896"/>
            <a:ext cx="9212154" cy="1702666"/>
          </a:xfrm>
          <a:prstGeom prst="rect">
            <a:avLst/>
          </a:prstGeom>
          <a:solidFill>
            <a:schemeClr val="accent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latin typeface="Calibri"/>
            </a:endParaRPr>
          </a:p>
        </p:txBody>
      </p:sp>
      <p:sp>
        <p:nvSpPr>
          <p:cNvPr id="2" name="Заголовок 1"/>
          <p:cNvSpPr>
            <a:spLocks noGrp="1"/>
          </p:cNvSpPr>
          <p:nvPr>
            <p:ph type="title"/>
          </p:nvPr>
        </p:nvSpPr>
        <p:spPr>
          <a:xfrm>
            <a:off x="1095340" y="0"/>
            <a:ext cx="9010328" cy="784757"/>
          </a:xfrm>
        </p:spPr>
        <p:txBody>
          <a:bodyPr>
            <a:normAutofit fontScale="90000"/>
          </a:bodyPr>
          <a:lstStyle/>
          <a:p>
            <a:r>
              <a:rPr lang="ru-RU" b="1" dirty="0">
                <a:solidFill>
                  <a:schemeClr val="bg1"/>
                </a:solidFill>
                <a:latin typeface="Arial" pitchFamily="34" charset="0"/>
                <a:cs typeface="Arial" pitchFamily="34" charset="0"/>
              </a:rPr>
              <a:t>Пояснительная записка.</a:t>
            </a:r>
            <a:br>
              <a:rPr lang="ru-RU" b="1" dirty="0">
                <a:solidFill>
                  <a:schemeClr val="bg1"/>
                </a:solidFill>
                <a:latin typeface="Arial" pitchFamily="34" charset="0"/>
                <a:cs typeface="Arial" pitchFamily="34" charset="0"/>
              </a:rPr>
            </a:br>
            <a:r>
              <a:rPr lang="ru-RU" b="1" dirty="0">
                <a:solidFill>
                  <a:schemeClr val="bg1"/>
                </a:solidFill>
                <a:latin typeface="Arial" pitchFamily="34" charset="0"/>
                <a:cs typeface="Arial" pitchFamily="34" charset="0"/>
              </a:rPr>
              <a:t>Нормативно-правовое обеспечение программы</a:t>
            </a:r>
          </a:p>
        </p:txBody>
      </p:sp>
      <p:pic>
        <p:nvPicPr>
          <p:cNvPr id="3074" name="Picture 2">
            <a:extLst>
              <a:ext uri="{FF2B5EF4-FFF2-40B4-BE49-F238E27FC236}">
                <a16:creationId xmlns:a16="http://schemas.microsoft.com/office/drawing/2014/main" xmlns="" id="{9713897E-9820-D12B-A7D2-5C0FE05279FB}"/>
              </a:ext>
            </a:extLst>
          </p:cNvP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9856956" y="2193847"/>
            <a:ext cx="2234644" cy="2234644"/>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7753344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654032"/>
          </a:xfrm>
        </p:spPr>
        <p:txBody>
          <a:bodyPr>
            <a:normAutofit fontScale="90000"/>
          </a:bodyPr>
          <a:lstStyle/>
          <a:p>
            <a:endParaRPr lang="ru-RU" dirty="0"/>
          </a:p>
        </p:txBody>
      </p:sp>
      <p:sp>
        <p:nvSpPr>
          <p:cNvPr id="3" name="Нижний колонтитул 2"/>
          <p:cNvSpPr>
            <a:spLocks noGrp="1"/>
          </p:cNvSpPr>
          <p:nvPr>
            <p:ph type="ftr" sz="quarter" idx="11"/>
          </p:nvPr>
        </p:nvSpPr>
        <p:spPr/>
        <p:txBody>
          <a:bodyPr/>
          <a:lstStyle/>
          <a:p>
            <a:r>
              <a:rPr lang="ru-RU" smtClean="0"/>
              <a:t>Региональный модельный центр дополнительного образования детей Владимирской области</a:t>
            </a:r>
            <a:endParaRPr lang="ru-RU" dirty="0"/>
          </a:p>
        </p:txBody>
      </p:sp>
      <p:graphicFrame>
        <p:nvGraphicFramePr>
          <p:cNvPr id="4" name="Таблица 3"/>
          <p:cNvGraphicFramePr>
            <a:graphicFrameLocks noGrp="1"/>
          </p:cNvGraphicFramePr>
          <p:nvPr/>
        </p:nvGraphicFramePr>
        <p:xfrm>
          <a:off x="238084" y="285728"/>
          <a:ext cx="11787270" cy="6666550"/>
        </p:xfrm>
        <a:graphic>
          <a:graphicData uri="http://schemas.openxmlformats.org/drawingml/2006/table">
            <a:tbl>
              <a:tblPr/>
              <a:tblGrid>
                <a:gridCol w="11787270"/>
              </a:tblGrid>
              <a:tr h="6666550">
                <a:tc>
                  <a:txBody>
                    <a:bodyPr/>
                    <a:lstStyle/>
                    <a:p>
                      <a:pPr marL="0" marR="60960" algn="ctr">
                        <a:spcBef>
                          <a:spcPts val="0"/>
                        </a:spcBef>
                        <a:spcAft>
                          <a:spcPts val="0"/>
                        </a:spcAft>
                      </a:pPr>
                      <a:r>
                        <a:rPr lang="ru-RU" sz="1800" b="1" dirty="0">
                          <a:latin typeface="Times New Roman"/>
                          <a:ea typeface="Times New Roman"/>
                          <a:cs typeface="Times New Roman"/>
                        </a:rPr>
                        <a:t>Пояснительная записка</a:t>
                      </a:r>
                      <a:r>
                        <a:rPr lang="ru-RU" sz="1800" dirty="0">
                          <a:latin typeface="Times New Roman"/>
                          <a:ea typeface="Times New Roman"/>
                          <a:cs typeface="Times New Roman"/>
                        </a:rPr>
                        <a:t> отражает полный перечень нормативных документов и материалов, на основе которых составлена программа</a:t>
                      </a:r>
                      <a:r>
                        <a:rPr lang="ru-RU" sz="1800" dirty="0" smtClean="0">
                          <a:latin typeface="Times New Roman"/>
                          <a:ea typeface="Times New Roman"/>
                          <a:cs typeface="Times New Roman"/>
                        </a:rPr>
                        <a:t>:</a:t>
                      </a:r>
                    </a:p>
                    <a:p>
                      <a:pPr marL="0" marR="60960" algn="just">
                        <a:spcBef>
                          <a:spcPts val="0"/>
                        </a:spcBef>
                        <a:spcAft>
                          <a:spcPts val="0"/>
                        </a:spcAft>
                      </a:pPr>
                      <a:endParaRPr lang="ru-RU" sz="1800" dirty="0">
                        <a:latin typeface="Times New Roman"/>
                        <a:ea typeface="Times New Roman"/>
                        <a:cs typeface="Times New Roman"/>
                      </a:endParaRPr>
                    </a:p>
                    <a:p>
                      <a:pPr marL="0" marR="60960" lvl="0" indent="-342900" algn="l">
                        <a:spcBef>
                          <a:spcPts val="0"/>
                        </a:spcBef>
                        <a:spcAft>
                          <a:spcPts val="0"/>
                        </a:spcAft>
                        <a:buSzPts val="1200"/>
                        <a:buFont typeface="Times New Roman"/>
                        <a:buNone/>
                        <a:tabLst>
                          <a:tab pos="215265" algn="l"/>
                        </a:tabLst>
                      </a:pPr>
                      <a:r>
                        <a:rPr lang="ru-RU" sz="1800" dirty="0" smtClean="0">
                          <a:latin typeface="Times New Roman"/>
                          <a:ea typeface="Times New Roman"/>
                          <a:cs typeface="Times New Roman"/>
                        </a:rPr>
                        <a:t> - ФЗ </a:t>
                      </a:r>
                      <a:r>
                        <a:rPr lang="ru-RU" sz="1800" dirty="0">
                          <a:latin typeface="Times New Roman"/>
                          <a:ea typeface="Times New Roman"/>
                          <a:cs typeface="Times New Roman"/>
                        </a:rPr>
                        <a:t>№ 273 от 29.12.2012 «Об образовании в Российской Федерации».</a:t>
                      </a:r>
                    </a:p>
                    <a:p>
                      <a:pPr marL="0" marR="60325" algn="l">
                        <a:spcBef>
                          <a:spcPts val="0"/>
                        </a:spcBef>
                        <a:spcAft>
                          <a:spcPts val="0"/>
                        </a:spcAft>
                        <a:tabLst>
                          <a:tab pos="242570" algn="l"/>
                        </a:tabLst>
                      </a:pPr>
                      <a:r>
                        <a:rPr lang="ru-RU" sz="1800" dirty="0">
                          <a:latin typeface="Times New Roman"/>
                          <a:ea typeface="Times New Roman"/>
                          <a:cs typeface="Times New Roman"/>
                        </a:rPr>
                        <a:t>- </a:t>
                      </a:r>
                      <a:r>
                        <a:rPr lang="ru-RU" sz="1800" i="1" dirty="0">
                          <a:latin typeface="Times New Roman"/>
                          <a:ea typeface="Times New Roman"/>
                          <a:cs typeface="Times New Roman"/>
                        </a:rPr>
                        <a:t>Федеральная целевая программа «Развитие дополнительного образования детей в Российской Федерации до 2020 года».</a:t>
                      </a:r>
                    </a:p>
                    <a:p>
                      <a:pPr marL="0" marR="60960" algn="l">
                        <a:spcBef>
                          <a:spcPts val="0"/>
                        </a:spcBef>
                        <a:spcAft>
                          <a:spcPts val="0"/>
                        </a:spcAft>
                        <a:tabLst>
                          <a:tab pos="417830" algn="l"/>
                        </a:tabLst>
                      </a:pPr>
                      <a:r>
                        <a:rPr lang="ru-RU" sz="1800" dirty="0" smtClean="0">
                          <a:latin typeface="Times New Roman"/>
                          <a:ea typeface="Times New Roman"/>
                          <a:cs typeface="Times New Roman"/>
                        </a:rPr>
                        <a:t>- Концепция </a:t>
                      </a:r>
                      <a:r>
                        <a:rPr lang="ru-RU" sz="1800" dirty="0">
                          <a:latin typeface="Times New Roman"/>
                          <a:ea typeface="Times New Roman"/>
                          <a:cs typeface="Times New Roman"/>
                        </a:rPr>
                        <a:t>развития дополнительного образования детей </a:t>
                      </a:r>
                      <a:r>
                        <a:rPr lang="ru-RU" sz="1800" spc="5" dirty="0">
                          <a:latin typeface="Times New Roman"/>
                          <a:ea typeface="Times New Roman"/>
                          <a:cs typeface="Times New Roman"/>
                        </a:rPr>
                        <a:t>до 2030 года </a:t>
                      </a:r>
                      <a:r>
                        <a:rPr lang="ru-RU" sz="1800" dirty="0">
                          <a:latin typeface="Times New Roman"/>
                          <a:ea typeface="Times New Roman"/>
                          <a:cs typeface="Times New Roman"/>
                        </a:rPr>
                        <a:t>(Распоряжение Правительства РФ от 31 марта 2022 года № 06-1172).</a:t>
                      </a:r>
                    </a:p>
                    <a:p>
                      <a:pPr marL="0" marR="62230" lvl="0" indent="-342900" algn="l">
                        <a:spcBef>
                          <a:spcPts val="0"/>
                        </a:spcBef>
                        <a:spcAft>
                          <a:spcPts val="0"/>
                        </a:spcAft>
                        <a:buSzPts val="1200"/>
                        <a:buFont typeface="Times New Roman"/>
                        <a:buNone/>
                        <a:tabLst>
                          <a:tab pos="161925" algn="l"/>
                        </a:tabLst>
                      </a:pPr>
                      <a:r>
                        <a:rPr lang="ru-RU" sz="1800" dirty="0" smtClean="0">
                          <a:latin typeface="Times New Roman"/>
                          <a:ea typeface="Times New Roman"/>
                          <a:cs typeface="Times New Roman"/>
                        </a:rPr>
                        <a:t>- </a:t>
                      </a:r>
                      <a:r>
                        <a:rPr lang="ru-RU" sz="1800" i="1" dirty="0" smtClean="0">
                          <a:latin typeface="Times New Roman"/>
                          <a:ea typeface="Times New Roman"/>
                          <a:cs typeface="Times New Roman"/>
                        </a:rPr>
                        <a:t>Распоряжение </a:t>
                      </a:r>
                      <a:r>
                        <a:rPr lang="ru-RU" sz="1800" i="1" dirty="0">
                          <a:latin typeface="Times New Roman"/>
                          <a:ea typeface="Times New Roman"/>
                          <a:cs typeface="Times New Roman"/>
                        </a:rPr>
                        <a:t>Правительства РФ от 29.05.2015 № 996-р« Стратегия развития воспитания в РФ на период до 2025 года».</a:t>
                      </a:r>
                    </a:p>
                    <a:p>
                      <a:pPr marL="0" marR="60960" lvl="0" indent="-342900" algn="l">
                        <a:spcBef>
                          <a:spcPts val="0"/>
                        </a:spcBef>
                        <a:spcAft>
                          <a:spcPts val="0"/>
                        </a:spcAft>
                        <a:buSzPts val="1200"/>
                        <a:buFont typeface="Times New Roman"/>
                        <a:buNone/>
                        <a:tabLst>
                          <a:tab pos="219710" algn="l"/>
                        </a:tabLst>
                      </a:pPr>
                      <a:r>
                        <a:rPr lang="ru-RU" sz="1800" dirty="0" smtClean="0">
                          <a:latin typeface="Times New Roman"/>
                          <a:ea typeface="Times New Roman"/>
                          <a:cs typeface="Times New Roman"/>
                        </a:rPr>
                        <a:t>-   Концепция </a:t>
                      </a:r>
                      <a:r>
                        <a:rPr lang="ru-RU" sz="1800" dirty="0">
                          <a:latin typeface="Times New Roman"/>
                          <a:ea typeface="Times New Roman"/>
                          <a:cs typeface="Times New Roman"/>
                        </a:rPr>
                        <a:t>духовно-нравственного развития и воспитания личности гражданина Ф,РФ.</a:t>
                      </a:r>
                    </a:p>
                    <a:p>
                      <a:pPr marL="0" marR="59690" lvl="0" indent="-342900" algn="l">
                        <a:spcBef>
                          <a:spcPts val="0"/>
                        </a:spcBef>
                        <a:spcAft>
                          <a:spcPts val="0"/>
                        </a:spcAft>
                        <a:buSzPts val="1200"/>
                        <a:buFont typeface="Times New Roman"/>
                        <a:buNone/>
                        <a:tabLst>
                          <a:tab pos="193675" algn="l"/>
                          <a:tab pos="1967230" algn="l"/>
                        </a:tabLst>
                      </a:pPr>
                      <a:r>
                        <a:rPr lang="ru-RU" sz="1800" dirty="0" smtClean="0">
                          <a:latin typeface="Times New Roman"/>
                          <a:ea typeface="Times New Roman"/>
                          <a:cs typeface="Times New Roman"/>
                        </a:rPr>
                        <a:t>- </a:t>
                      </a:r>
                      <a:r>
                        <a:rPr lang="ru-RU" sz="1800" b="1" i="1" dirty="0" smtClean="0">
                          <a:latin typeface="Times New Roman"/>
                          <a:ea typeface="Times New Roman"/>
                          <a:cs typeface="Times New Roman"/>
                        </a:rPr>
                        <a:t>Приказ </a:t>
                      </a:r>
                      <a:r>
                        <a:rPr lang="ru-RU" sz="1800" b="1" i="1" dirty="0">
                          <a:latin typeface="Times New Roman"/>
                          <a:ea typeface="Times New Roman"/>
                          <a:cs typeface="Times New Roman"/>
                        </a:rPr>
                        <a:t>Министерства просвещения Российской Федерации от 27 июля 2022г.№ 629 «Об утверждении Порядка организации осуществления образовательной деятельности по дополнительным	</a:t>
                      </a:r>
                      <a:r>
                        <a:rPr lang="ru-RU" sz="1800" b="1" i="1" spc="-5" dirty="0">
                          <a:latin typeface="Times New Roman"/>
                          <a:ea typeface="Times New Roman"/>
                          <a:cs typeface="Times New Roman"/>
                        </a:rPr>
                        <a:t>общеобразовательным </a:t>
                      </a:r>
                      <a:r>
                        <a:rPr lang="ru-RU" sz="1800" b="1" i="1" dirty="0">
                          <a:latin typeface="Times New Roman"/>
                          <a:ea typeface="Times New Roman"/>
                          <a:cs typeface="Times New Roman"/>
                        </a:rPr>
                        <a:t>программам».</a:t>
                      </a:r>
                    </a:p>
                    <a:p>
                      <a:pPr marL="0" marR="62230" lvl="0" indent="-342900" algn="l">
                        <a:spcBef>
                          <a:spcPts val="0"/>
                        </a:spcBef>
                        <a:spcAft>
                          <a:spcPts val="0"/>
                        </a:spcAft>
                        <a:buSzPts val="1200"/>
                        <a:buFont typeface="Times New Roman"/>
                        <a:buNone/>
                        <a:tabLst>
                          <a:tab pos="356870" algn="l"/>
                        </a:tabLst>
                      </a:pPr>
                      <a:r>
                        <a:rPr lang="ru-RU" sz="1800" dirty="0" smtClean="0">
                          <a:latin typeface="Times New Roman"/>
                          <a:ea typeface="Times New Roman"/>
                          <a:cs typeface="Times New Roman"/>
                        </a:rPr>
                        <a:t>-  Примерные </a:t>
                      </a:r>
                      <a:r>
                        <a:rPr lang="ru-RU" sz="1800" dirty="0">
                          <a:latin typeface="Times New Roman"/>
                          <a:ea typeface="Times New Roman"/>
                          <a:cs typeface="Times New Roman"/>
                        </a:rPr>
                        <a:t>требования к программам дополнительного образования детей в приложении к письму Департамента молодежной политики, воспитания и социальной поддержки детей Минобрнауки России от 11.12.2006г.№ 06-1844.</a:t>
                      </a:r>
                    </a:p>
                    <a:p>
                      <a:pPr marL="0" marR="60960" lvl="0" indent="-342900" algn="l">
                        <a:spcBef>
                          <a:spcPts val="0"/>
                        </a:spcBef>
                        <a:spcAft>
                          <a:spcPts val="0"/>
                        </a:spcAft>
                        <a:buSzPts val="1200"/>
                        <a:buFont typeface="Times New Roman"/>
                        <a:buNone/>
                        <a:tabLst>
                          <a:tab pos="269875" algn="l"/>
                          <a:tab pos="1592580" algn="l"/>
                          <a:tab pos="2346960" algn="l"/>
                        </a:tabLst>
                      </a:pPr>
                      <a:r>
                        <a:rPr lang="ru-RU" sz="1800" dirty="0" smtClean="0">
                          <a:latin typeface="Times New Roman"/>
                          <a:ea typeface="Times New Roman"/>
                          <a:cs typeface="Times New Roman"/>
                        </a:rPr>
                        <a:t>-   </a:t>
                      </a:r>
                      <a:r>
                        <a:rPr lang="ru-RU" sz="1800" i="1" dirty="0" smtClean="0">
                          <a:latin typeface="Times New Roman"/>
                          <a:ea typeface="Times New Roman"/>
                          <a:cs typeface="Times New Roman"/>
                        </a:rPr>
                        <a:t>Письмо </a:t>
                      </a:r>
                      <a:r>
                        <a:rPr lang="ru-RU" sz="1800" i="1" dirty="0">
                          <a:solidFill>
                            <a:srgbClr val="212512"/>
                          </a:solidFill>
                          <a:latin typeface="Times New Roman"/>
                          <a:ea typeface="Times New Roman"/>
                          <a:cs typeface="Times New Roman"/>
                        </a:rPr>
                        <a:t>Министерства образования и науки РФ</a:t>
                      </a:r>
                      <a:r>
                        <a:rPr lang="en-US" sz="1800" i="1" dirty="0">
                          <a:latin typeface="Times New Roman"/>
                          <a:ea typeface="Times New Roman"/>
                          <a:cs typeface="Times New Roman"/>
                        </a:rPr>
                        <a:t>N</a:t>
                      </a:r>
                      <a:r>
                        <a:rPr lang="ru-RU" sz="1800" i="1" dirty="0">
                          <a:latin typeface="Times New Roman"/>
                          <a:ea typeface="Times New Roman"/>
                          <a:cs typeface="Times New Roman"/>
                        </a:rPr>
                        <a:t> 09-3242от 18 ноября 2015 г. «Методические рекомендации	по	</a:t>
                      </a:r>
                      <a:r>
                        <a:rPr lang="ru-RU" sz="1800" i="1" spc="-5" dirty="0">
                          <a:latin typeface="Times New Roman"/>
                          <a:ea typeface="Times New Roman"/>
                          <a:cs typeface="Times New Roman"/>
                        </a:rPr>
                        <a:t>проектированию </a:t>
                      </a:r>
                      <a:r>
                        <a:rPr lang="ru-RU" sz="1800" i="1" dirty="0">
                          <a:latin typeface="Times New Roman"/>
                          <a:ea typeface="Times New Roman"/>
                          <a:cs typeface="Times New Roman"/>
                        </a:rPr>
                        <a:t>дополнительных  программы».</a:t>
                      </a:r>
                    </a:p>
                    <a:p>
                      <a:pPr marL="0" marR="61595" algn="l">
                        <a:spcBef>
                          <a:spcPts val="0"/>
                        </a:spcBef>
                        <a:spcAft>
                          <a:spcPts val="0"/>
                        </a:spcAft>
                        <a:tabLst>
                          <a:tab pos="595630" algn="l"/>
                          <a:tab pos="596265" algn="l"/>
                          <a:tab pos="1815465" algn="l"/>
                          <a:tab pos="2222500" algn="l"/>
                          <a:tab pos="2368550" algn="l"/>
                        </a:tabLst>
                      </a:pPr>
                      <a:r>
                        <a:rPr lang="ru-RU" sz="1800" dirty="0" smtClean="0">
                          <a:latin typeface="Times New Roman"/>
                          <a:ea typeface="Times New Roman"/>
                          <a:cs typeface="Times New Roman"/>
                        </a:rPr>
                        <a:t>- </a:t>
                      </a:r>
                      <a:r>
                        <a:rPr lang="ru-RU" sz="1800" b="1" dirty="0" smtClean="0">
                          <a:latin typeface="Times New Roman"/>
                          <a:ea typeface="Times New Roman"/>
                          <a:cs typeface="Times New Roman"/>
                        </a:rPr>
                        <a:t>Постановление </a:t>
                      </a:r>
                      <a:r>
                        <a:rPr lang="ru-RU" sz="1800" b="1" dirty="0">
                          <a:latin typeface="Times New Roman"/>
                          <a:ea typeface="Times New Roman"/>
                          <a:cs typeface="Times New Roman"/>
                        </a:rPr>
                        <a:t>Главного государственного  санитарного врача Российской Федерации от  28.09.2020 №28 «Об утверждении санитарных  правил	СП	2.4.3648-20 «Санитарно- эпидемиологические требования к организациям  воспитания и обучения, отдыха и оздоровления  детей и молодежи».</a:t>
                      </a:r>
                    </a:p>
                    <a:p>
                      <a:pPr marL="0" marR="61595" algn="l">
                        <a:spcBef>
                          <a:spcPts val="0"/>
                        </a:spcBef>
                        <a:spcAft>
                          <a:spcPts val="0"/>
                        </a:spcAft>
                        <a:tabLst>
                          <a:tab pos="595630" algn="l"/>
                          <a:tab pos="596265" algn="l"/>
                          <a:tab pos="1815465" algn="l"/>
                          <a:tab pos="2222500" algn="l"/>
                          <a:tab pos="2368550" algn="l"/>
                        </a:tabLst>
                      </a:pPr>
                      <a:r>
                        <a:rPr lang="ru-RU" sz="1800" i="1" dirty="0" smtClean="0">
                          <a:latin typeface="Times New Roman"/>
                          <a:ea typeface="Times New Roman"/>
                          <a:cs typeface="Times New Roman"/>
                        </a:rPr>
                        <a:t>-    Положение</a:t>
                      </a:r>
                      <a:r>
                        <a:rPr lang="ru-RU" sz="1800" i="1" dirty="0">
                          <a:latin typeface="Times New Roman"/>
                          <a:ea typeface="Times New Roman"/>
                          <a:cs typeface="Times New Roman"/>
                        </a:rPr>
                        <a:t>	о		</a:t>
                      </a:r>
                      <a:r>
                        <a:rPr lang="ru-RU" sz="1800" i="1" spc="-5" dirty="0">
                          <a:latin typeface="Times New Roman"/>
                          <a:ea typeface="Times New Roman"/>
                          <a:cs typeface="Times New Roman"/>
                        </a:rPr>
                        <a:t>_дополнительной </a:t>
                      </a:r>
                      <a:r>
                        <a:rPr lang="ru-RU" sz="1800" i="1" dirty="0">
                          <a:latin typeface="Times New Roman"/>
                          <a:ea typeface="Times New Roman"/>
                          <a:cs typeface="Times New Roman"/>
                        </a:rPr>
                        <a:t>общеобразовательной		</a:t>
                      </a:r>
                      <a:r>
                        <a:rPr lang="ru-RU" sz="1800" i="1" spc="-5" dirty="0">
                          <a:latin typeface="Times New Roman"/>
                          <a:ea typeface="Times New Roman"/>
                          <a:cs typeface="Times New Roman"/>
                        </a:rPr>
                        <a:t>общеразвивающей </a:t>
                      </a:r>
                      <a:r>
                        <a:rPr lang="ru-RU" sz="1800" i="1" dirty="0">
                          <a:latin typeface="Times New Roman"/>
                          <a:ea typeface="Times New Roman"/>
                          <a:cs typeface="Times New Roman"/>
                        </a:rPr>
                        <a:t>программе педагога ОО.</a:t>
                      </a:r>
                    </a:p>
                    <a:p>
                      <a:pPr marL="0" marR="62230" algn="l">
                        <a:spcBef>
                          <a:spcPts val="0"/>
                        </a:spcBef>
                        <a:spcAft>
                          <a:spcPts val="0"/>
                        </a:spcAft>
                        <a:tabLst>
                          <a:tab pos="161925" algn="l"/>
                        </a:tabLst>
                      </a:pPr>
                      <a:r>
                        <a:rPr lang="ru-RU" sz="1800" dirty="0">
                          <a:latin typeface="Times New Roman"/>
                          <a:ea typeface="Times New Roman"/>
                          <a:cs typeface="Times New Roman"/>
                        </a:rPr>
                        <a:t>- </a:t>
                      </a:r>
                      <a:r>
                        <a:rPr lang="ru-RU" sz="1800" dirty="0" smtClean="0">
                          <a:latin typeface="Times New Roman"/>
                          <a:ea typeface="Times New Roman"/>
                          <a:cs typeface="Times New Roman"/>
                        </a:rPr>
                        <a:t>  </a:t>
                      </a:r>
                      <a:r>
                        <a:rPr lang="en-US" sz="1800" dirty="0" err="1" smtClean="0">
                          <a:latin typeface="Times New Roman"/>
                          <a:ea typeface="Times New Roman"/>
                          <a:cs typeface="Times New Roman"/>
                        </a:rPr>
                        <a:t>Авторская</a:t>
                      </a:r>
                      <a:r>
                        <a:rPr lang="en-US" sz="1800" dirty="0" smtClean="0">
                          <a:latin typeface="Times New Roman"/>
                          <a:ea typeface="Times New Roman"/>
                          <a:cs typeface="Times New Roman"/>
                        </a:rPr>
                        <a:t>  </a:t>
                      </a:r>
                      <a:r>
                        <a:rPr lang="en-US" sz="1800" dirty="0" err="1">
                          <a:latin typeface="Times New Roman"/>
                          <a:ea typeface="Times New Roman"/>
                          <a:cs typeface="Times New Roman"/>
                        </a:rPr>
                        <a:t>программа</a:t>
                      </a:r>
                      <a:r>
                        <a:rPr lang="en-US" sz="1800" dirty="0">
                          <a:latin typeface="Times New Roman"/>
                          <a:ea typeface="Times New Roman"/>
                          <a:cs typeface="Times New Roman"/>
                        </a:rPr>
                        <a:t>  (</a:t>
                      </a:r>
                      <a:r>
                        <a:rPr lang="en-US" sz="1800" dirty="0" err="1">
                          <a:latin typeface="Times New Roman"/>
                          <a:ea typeface="Times New Roman"/>
                          <a:cs typeface="Times New Roman"/>
                        </a:rPr>
                        <a:t>если</a:t>
                      </a:r>
                      <a:r>
                        <a:rPr lang="en-US" sz="1800" dirty="0">
                          <a:latin typeface="Times New Roman"/>
                          <a:ea typeface="Times New Roman"/>
                          <a:cs typeface="Times New Roman"/>
                        </a:rPr>
                        <a:t>  </a:t>
                      </a:r>
                      <a:r>
                        <a:rPr lang="en-US" sz="1800" dirty="0" err="1">
                          <a:latin typeface="Times New Roman"/>
                          <a:ea typeface="Times New Roman"/>
                          <a:cs typeface="Times New Roman"/>
                        </a:rPr>
                        <a:t>есть</a:t>
                      </a:r>
                      <a:r>
                        <a:rPr lang="en-US" sz="1800" dirty="0">
                          <a:latin typeface="Times New Roman"/>
                          <a:ea typeface="Times New Roman"/>
                          <a:cs typeface="Times New Roman"/>
                        </a:rPr>
                        <a:t>)</a:t>
                      </a:r>
                      <a:r>
                        <a:rPr lang="ru-RU" sz="1800" dirty="0">
                          <a:latin typeface="Times New Roman"/>
                          <a:ea typeface="Times New Roman"/>
                          <a:cs typeface="Times New Roman"/>
                        </a:rPr>
                        <a:t>.</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88283" y="1267354"/>
            <a:ext cx="9232365" cy="4124206"/>
          </a:xfrm>
          <a:prstGeom prst="rect">
            <a:avLst/>
          </a:prstGeom>
          <a:noFill/>
        </p:spPr>
        <p:txBody>
          <a:bodyPr wrap="square" rtlCol="0">
            <a:spAutoFit/>
          </a:bodyPr>
          <a:lstStyle/>
          <a:p>
            <a:r>
              <a:rPr lang="ru-RU" sz="2200" b="1" dirty="0">
                <a:solidFill>
                  <a:srgbClr val="FF0000"/>
                </a:solidFill>
                <a:latin typeface="Arial" pitchFamily="34" charset="0"/>
                <a:cs typeface="Arial" pitchFamily="34" charset="0"/>
              </a:rPr>
              <a:t>Актуальность программы </a:t>
            </a:r>
            <a:r>
              <a:rPr lang="ru-RU" sz="2200" dirty="0">
                <a:solidFill>
                  <a:prstClr val="black"/>
                </a:solidFill>
                <a:latin typeface="Arial" pitchFamily="34" charset="0"/>
                <a:cs typeface="Arial" pitchFamily="34" charset="0"/>
              </a:rPr>
              <a:t>– это ответ на вопрос, </a:t>
            </a:r>
            <a:r>
              <a:rPr lang="ru-RU" sz="2200" dirty="0">
                <a:solidFill>
                  <a:srgbClr val="FF0000"/>
                </a:solidFill>
                <a:latin typeface="Arial" pitchFamily="34" charset="0"/>
                <a:cs typeface="Arial" pitchFamily="34" charset="0"/>
              </a:rPr>
              <a:t>зачем </a:t>
            </a:r>
            <a:r>
              <a:rPr lang="ru-RU" sz="2200" dirty="0" smtClean="0">
                <a:solidFill>
                  <a:srgbClr val="FF0000"/>
                </a:solidFill>
                <a:latin typeface="Arial" pitchFamily="34" charset="0"/>
                <a:cs typeface="Arial" pitchFamily="34" charset="0"/>
              </a:rPr>
              <a:t>современным </a:t>
            </a:r>
            <a:r>
              <a:rPr lang="ru-RU" sz="2200" dirty="0">
                <a:solidFill>
                  <a:srgbClr val="FF0000"/>
                </a:solidFill>
                <a:latin typeface="Arial" pitchFamily="34" charset="0"/>
                <a:cs typeface="Arial" pitchFamily="34" charset="0"/>
              </a:rPr>
              <a:t>детям в современных условиях нужна </a:t>
            </a:r>
            <a:r>
              <a:rPr lang="ru-RU" sz="2200" b="1" dirty="0">
                <a:solidFill>
                  <a:srgbClr val="FF0000"/>
                </a:solidFill>
                <a:latin typeface="Arial" pitchFamily="34" charset="0"/>
                <a:cs typeface="Arial" pitchFamily="34" charset="0"/>
              </a:rPr>
              <a:t>конкретная </a:t>
            </a:r>
            <a:r>
              <a:rPr lang="ru-RU" sz="2200" dirty="0">
                <a:solidFill>
                  <a:srgbClr val="FF0000"/>
                </a:solidFill>
                <a:latin typeface="Arial" pitchFamily="34" charset="0"/>
                <a:cs typeface="Arial" pitchFamily="34" charset="0"/>
              </a:rPr>
              <a:t>программа</a:t>
            </a:r>
            <a:r>
              <a:rPr lang="ru-RU" sz="2200" dirty="0">
                <a:solidFill>
                  <a:prstClr val="black"/>
                </a:solidFill>
                <a:latin typeface="Arial" pitchFamily="34" charset="0"/>
                <a:cs typeface="Arial" pitchFamily="34" charset="0"/>
              </a:rPr>
              <a:t>. В актуальности поясняется потребность общества и детей данного </a:t>
            </a:r>
            <a:r>
              <a:rPr lang="ru-RU" sz="2200" dirty="0">
                <a:solidFill>
                  <a:srgbClr val="FF0000"/>
                </a:solidFill>
                <a:latin typeface="Arial" pitchFamily="34" charset="0"/>
                <a:cs typeface="Arial" pitchFamily="34" charset="0"/>
              </a:rPr>
              <a:t>возраста и категории </a:t>
            </a:r>
            <a:r>
              <a:rPr lang="ru-RU" sz="2200" dirty="0">
                <a:solidFill>
                  <a:prstClr val="black"/>
                </a:solidFill>
                <a:latin typeface="Arial" pitchFamily="34" charset="0"/>
                <a:cs typeface="Arial" pitchFamily="34" charset="0"/>
              </a:rPr>
              <a:t>в решении задач, которым посвящена программа, предпосылки в решении этих задач</a:t>
            </a:r>
            <a:r>
              <a:rPr lang="ru-RU" sz="2200" dirty="0" smtClean="0">
                <a:solidFill>
                  <a:prstClr val="black"/>
                </a:solidFill>
                <a:latin typeface="Arial" pitchFamily="34" charset="0"/>
                <a:cs typeface="Arial" pitchFamily="34" charset="0"/>
              </a:rPr>
              <a:t>.</a:t>
            </a:r>
            <a:endParaRPr lang="ru-RU" sz="2200" dirty="0">
              <a:solidFill>
                <a:prstClr val="black"/>
              </a:solidFill>
              <a:latin typeface="Arial" pitchFamily="34" charset="0"/>
              <a:cs typeface="Arial" pitchFamily="34" charset="0"/>
            </a:endParaRPr>
          </a:p>
          <a:p>
            <a:r>
              <a:rPr lang="ru-RU" sz="2200" dirty="0">
                <a:solidFill>
                  <a:prstClr val="black"/>
                </a:solidFill>
                <a:latin typeface="Arial" pitchFamily="34" charset="0"/>
                <a:cs typeface="Arial" pitchFamily="34" charset="0"/>
              </a:rPr>
              <a:t> Актуальность может </a:t>
            </a:r>
            <a:r>
              <a:rPr lang="ru-RU" sz="2200" b="1" dirty="0">
                <a:solidFill>
                  <a:srgbClr val="FF0000"/>
                </a:solidFill>
                <a:latin typeface="Arial" pitchFamily="34" charset="0"/>
                <a:cs typeface="Arial" pitchFamily="34" charset="0"/>
              </a:rPr>
              <a:t>базироваться</a:t>
            </a:r>
            <a:r>
              <a:rPr lang="ru-RU" sz="2200" dirty="0">
                <a:solidFill>
                  <a:srgbClr val="FF0000"/>
                </a:solidFill>
                <a:latin typeface="Arial" pitchFamily="34" charset="0"/>
                <a:cs typeface="Arial" pitchFamily="34" charset="0"/>
              </a:rPr>
              <a:t>:</a:t>
            </a:r>
          </a:p>
          <a:p>
            <a:pPr marL="342900" indent="-342900">
              <a:buFont typeface="Arial" pitchFamily="34" charset="0"/>
              <a:buChar char="•"/>
            </a:pPr>
            <a:r>
              <a:rPr lang="ru-RU" sz="2200" dirty="0">
                <a:solidFill>
                  <a:prstClr val="black"/>
                </a:solidFill>
                <a:latin typeface="Arial" pitchFamily="34" charset="0"/>
                <a:cs typeface="Arial" pitchFamily="34" charset="0"/>
              </a:rPr>
              <a:t>на анализе социальных проблем;</a:t>
            </a:r>
          </a:p>
          <a:p>
            <a:pPr marL="342900" indent="-342900">
              <a:buFont typeface="Arial" pitchFamily="34" charset="0"/>
              <a:buChar char="•"/>
            </a:pPr>
            <a:r>
              <a:rPr lang="ru-RU" sz="2200" dirty="0">
                <a:solidFill>
                  <a:prstClr val="black"/>
                </a:solidFill>
                <a:latin typeface="Arial" pitchFamily="34" charset="0"/>
                <a:cs typeface="Arial" pitchFamily="34" charset="0"/>
              </a:rPr>
              <a:t>на анализе педагогического опыта;</a:t>
            </a:r>
          </a:p>
          <a:p>
            <a:pPr marL="342900" indent="-342900">
              <a:buFont typeface="Arial" pitchFamily="34" charset="0"/>
              <a:buChar char="•"/>
            </a:pPr>
            <a:r>
              <a:rPr lang="ru-RU" sz="2200" dirty="0">
                <a:solidFill>
                  <a:prstClr val="black"/>
                </a:solidFill>
                <a:latin typeface="Arial" pitchFamily="34" charset="0"/>
                <a:cs typeface="Arial" pitchFamily="34" charset="0"/>
              </a:rPr>
              <a:t>на анализе детского или родительского запроса на </a:t>
            </a:r>
            <a:r>
              <a:rPr lang="ru-RU" sz="2200" dirty="0" smtClean="0">
                <a:solidFill>
                  <a:prstClr val="black"/>
                </a:solidFill>
                <a:latin typeface="Arial" pitchFamily="34" charset="0"/>
                <a:cs typeface="Arial" pitchFamily="34" charset="0"/>
              </a:rPr>
              <a:t>дополнительные </a:t>
            </a:r>
            <a:r>
              <a:rPr lang="ru-RU" sz="2200" dirty="0">
                <a:solidFill>
                  <a:prstClr val="black"/>
                </a:solidFill>
                <a:latin typeface="Arial" pitchFamily="34" charset="0"/>
                <a:cs typeface="Arial" pitchFamily="34" charset="0"/>
              </a:rPr>
              <a:t>образовательные услуги;</a:t>
            </a:r>
          </a:p>
          <a:p>
            <a:pPr marL="342900" indent="-342900">
              <a:buFont typeface="Arial" pitchFamily="34" charset="0"/>
              <a:buChar char="•"/>
            </a:pPr>
            <a:r>
              <a:rPr lang="ru-RU" sz="2200" dirty="0">
                <a:solidFill>
                  <a:prstClr val="black"/>
                </a:solidFill>
                <a:latin typeface="Arial" pitchFamily="34" charset="0"/>
                <a:cs typeface="Arial" pitchFamily="34" charset="0"/>
              </a:rPr>
              <a:t>на социальном заказе муниципального образования и т.д.</a:t>
            </a:r>
          </a:p>
          <a:p>
            <a:pPr algn="just"/>
            <a:endParaRPr lang="ru-RU" sz="2000" dirty="0">
              <a:solidFill>
                <a:prstClr val="black"/>
              </a:solidFill>
              <a:latin typeface="Arial" pitchFamily="34" charset="0"/>
              <a:cs typeface="Arial" pitchFamily="34" charset="0"/>
            </a:endParaRPr>
          </a:p>
        </p:txBody>
      </p:sp>
      <p:sp>
        <p:nvSpPr>
          <p:cNvPr id="4" name="Прямоугольник 3"/>
          <p:cNvSpPr/>
          <p:nvPr/>
        </p:nvSpPr>
        <p:spPr>
          <a:xfrm>
            <a:off x="488284" y="117896"/>
            <a:ext cx="9144000" cy="1124744"/>
          </a:xfrm>
          <a:prstGeom prst="rect">
            <a:avLst/>
          </a:prstGeom>
          <a:solidFill>
            <a:schemeClr val="accent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latin typeface="Calibri"/>
            </a:endParaRPr>
          </a:p>
        </p:txBody>
      </p:sp>
      <p:sp>
        <p:nvSpPr>
          <p:cNvPr id="2" name="Заголовок 1"/>
          <p:cNvSpPr>
            <a:spLocks noGrp="1"/>
          </p:cNvSpPr>
          <p:nvPr>
            <p:ph type="title"/>
          </p:nvPr>
        </p:nvSpPr>
        <p:spPr>
          <a:xfrm>
            <a:off x="1066800" y="357166"/>
            <a:ext cx="9010328" cy="570201"/>
          </a:xfrm>
        </p:spPr>
        <p:txBody>
          <a:bodyPr>
            <a:normAutofit fontScale="90000"/>
          </a:bodyPr>
          <a:lstStyle/>
          <a:p>
            <a:r>
              <a:rPr lang="ru-RU" b="1" dirty="0">
                <a:solidFill>
                  <a:schemeClr val="bg1"/>
                </a:solidFill>
                <a:latin typeface="Arial" pitchFamily="34" charset="0"/>
                <a:cs typeface="Arial" pitchFamily="34" charset="0"/>
              </a:rPr>
              <a:t>Пояснительная записка.</a:t>
            </a:r>
            <a:br>
              <a:rPr lang="ru-RU" b="1" dirty="0">
                <a:solidFill>
                  <a:schemeClr val="bg1"/>
                </a:solidFill>
                <a:latin typeface="Arial" pitchFamily="34" charset="0"/>
                <a:cs typeface="Arial" pitchFamily="34" charset="0"/>
              </a:rPr>
            </a:br>
            <a:r>
              <a:rPr lang="ru-RU" b="1" dirty="0">
                <a:solidFill>
                  <a:schemeClr val="bg1"/>
                </a:solidFill>
                <a:latin typeface="Arial" pitchFamily="34" charset="0"/>
                <a:cs typeface="Arial" pitchFamily="34" charset="0"/>
              </a:rPr>
              <a:t>Актуальность</a:t>
            </a:r>
          </a:p>
        </p:txBody>
      </p:sp>
      <p:sp>
        <p:nvSpPr>
          <p:cNvPr id="6" name="TextBox 5">
            <a:extLst>
              <a:ext uri="{FF2B5EF4-FFF2-40B4-BE49-F238E27FC236}">
                <a16:creationId xmlns:a16="http://schemas.microsoft.com/office/drawing/2014/main" xmlns="" id="{1F740C8F-5509-0EA5-D50A-AF188AB641CE}"/>
              </a:ext>
            </a:extLst>
          </p:cNvPr>
          <p:cNvSpPr txBox="1"/>
          <p:nvPr/>
        </p:nvSpPr>
        <p:spPr>
          <a:xfrm>
            <a:off x="5024430" y="5214951"/>
            <a:ext cx="6960689" cy="1569660"/>
          </a:xfrm>
          <a:prstGeom prst="rect">
            <a:avLst/>
          </a:prstGeom>
          <a:solidFill>
            <a:srgbClr val="FFFF00"/>
          </a:solidFill>
          <a:ln>
            <a:solidFill>
              <a:srgbClr val="FF0000"/>
            </a:solidFill>
          </a:ln>
        </p:spPr>
        <p:txBody>
          <a:bodyPr wrap="square">
            <a:spAutoFit/>
          </a:bodyPr>
          <a:lstStyle/>
          <a:p>
            <a:pPr algn="just"/>
            <a:r>
              <a:rPr lang="ru-RU" sz="1600" b="1" i="1" dirty="0">
                <a:solidFill>
                  <a:prstClr val="black"/>
                </a:solidFill>
                <a:latin typeface="Arial" pitchFamily="34" charset="0"/>
                <a:cs typeface="Arial" pitchFamily="34" charset="0"/>
              </a:rPr>
              <a:t>Например:</a:t>
            </a:r>
            <a:r>
              <a:rPr lang="ru-RU" sz="1600" dirty="0">
                <a:solidFill>
                  <a:prstClr val="black"/>
                </a:solidFill>
                <a:latin typeface="Arial" pitchFamily="34" charset="0"/>
                <a:cs typeface="Arial" pitchFamily="34" charset="0"/>
              </a:rPr>
              <a:t> «В настоящее время важным элементом молодежной политики является работа с лидерами общественных объединений. Актуальность дополнительной </a:t>
            </a:r>
            <a:r>
              <a:rPr lang="ru-RU" sz="1600" dirty="0" smtClean="0">
                <a:solidFill>
                  <a:prstClr val="black"/>
                </a:solidFill>
                <a:latin typeface="Arial" pitchFamily="34" charset="0"/>
                <a:cs typeface="Arial" pitchFamily="34" charset="0"/>
              </a:rPr>
              <a:t>общеобразовательной </a:t>
            </a:r>
            <a:r>
              <a:rPr lang="ru-RU" sz="1600" dirty="0">
                <a:solidFill>
                  <a:prstClr val="black"/>
                </a:solidFill>
                <a:latin typeface="Arial" pitchFamily="34" charset="0"/>
                <a:cs typeface="Arial" pitchFamily="34" charset="0"/>
              </a:rPr>
              <a:t>программы «Как вести за собой» опирается на необходимость подготовки молодежных лидеров – организаторов деятельности детских общественных объединений на современном этапе развития общества».</a:t>
            </a:r>
          </a:p>
        </p:txBody>
      </p:sp>
    </p:spTree>
    <p:extLst>
      <p:ext uri="{BB962C8B-B14F-4D97-AF65-F5344CB8AC3E}">
        <p14:creationId xmlns:p14="http://schemas.microsoft.com/office/powerpoint/2010/main" xmlns="" val="10370132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88284" y="1546900"/>
            <a:ext cx="9144000" cy="3046988"/>
          </a:xfrm>
          <a:prstGeom prst="rect">
            <a:avLst/>
          </a:prstGeom>
          <a:noFill/>
        </p:spPr>
        <p:txBody>
          <a:bodyPr wrap="square" rtlCol="0">
            <a:spAutoFit/>
          </a:bodyPr>
          <a:lstStyle/>
          <a:p>
            <a:r>
              <a:rPr lang="ru-RU" sz="2400" b="1" dirty="0">
                <a:solidFill>
                  <a:srgbClr val="FF0000"/>
                </a:solidFill>
                <a:latin typeface="Arial" pitchFamily="34" charset="0"/>
                <a:cs typeface="Arial" pitchFamily="34" charset="0"/>
              </a:rPr>
              <a:t>что нового разработчик внес в свою программу </a:t>
            </a:r>
            <a:r>
              <a:rPr lang="ru-RU" sz="2400" dirty="0">
                <a:solidFill>
                  <a:prstClr val="black"/>
                </a:solidFill>
                <a:latin typeface="Arial" pitchFamily="34" charset="0"/>
                <a:cs typeface="Arial" pitchFamily="34" charset="0"/>
              </a:rPr>
              <a:t>в сравнении с известными аналогами по содержанию, методам и организационным формам реализации предлагаемого материала и др.</a:t>
            </a:r>
            <a:r>
              <a:rPr lang="ru-RU" sz="2400" i="1" dirty="0">
                <a:solidFill>
                  <a:prstClr val="black"/>
                </a:solidFill>
                <a:latin typeface="Arial" pitchFamily="34" charset="0"/>
                <a:cs typeface="Arial" pitchFamily="34" charset="0"/>
              </a:rPr>
              <a:t> </a:t>
            </a:r>
          </a:p>
          <a:p>
            <a:r>
              <a:rPr lang="ru-RU" sz="2400" dirty="0">
                <a:solidFill>
                  <a:prstClr val="black"/>
                </a:solidFill>
                <a:latin typeface="Arial" pitchFamily="34" charset="0"/>
                <a:cs typeface="Arial" pitchFamily="34" charset="0"/>
              </a:rPr>
              <a:t>Описание новизны возможно через </a:t>
            </a:r>
            <a:r>
              <a:rPr lang="ru-RU" sz="2400" b="1" dirty="0">
                <a:solidFill>
                  <a:srgbClr val="FF0000"/>
                </a:solidFill>
                <a:latin typeface="Arial" pitchFamily="34" charset="0"/>
                <a:cs typeface="Arial" pitchFamily="34" charset="0"/>
              </a:rPr>
              <a:t>обоснование изменения </a:t>
            </a:r>
            <a:r>
              <a:rPr lang="ru-RU" sz="2400" dirty="0">
                <a:solidFill>
                  <a:prstClr val="black"/>
                </a:solidFill>
                <a:latin typeface="Arial" pitchFamily="34" charset="0"/>
                <a:cs typeface="Arial" pitchFamily="34" charset="0"/>
              </a:rPr>
              <a:t>количества часов на изучение программы (разделов, тем); обоснование дополнения содержания программы в сравнении с имеющимся и т.д.</a:t>
            </a:r>
            <a:endParaRPr lang="ru-RU" sz="2000" dirty="0">
              <a:solidFill>
                <a:prstClr val="black"/>
              </a:solidFill>
              <a:latin typeface="Arial" pitchFamily="34" charset="0"/>
              <a:cs typeface="Arial" pitchFamily="34" charset="0"/>
            </a:endParaRPr>
          </a:p>
        </p:txBody>
      </p:sp>
      <p:sp>
        <p:nvSpPr>
          <p:cNvPr id="4" name="Прямоугольник 3"/>
          <p:cNvSpPr/>
          <p:nvPr/>
        </p:nvSpPr>
        <p:spPr>
          <a:xfrm>
            <a:off x="488284" y="117896"/>
            <a:ext cx="9144000" cy="1124744"/>
          </a:xfrm>
          <a:prstGeom prst="rect">
            <a:avLst/>
          </a:prstGeom>
          <a:solidFill>
            <a:schemeClr val="accent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latin typeface="Calibri"/>
            </a:endParaRPr>
          </a:p>
        </p:txBody>
      </p:sp>
      <p:sp>
        <p:nvSpPr>
          <p:cNvPr id="2" name="Заголовок 1"/>
          <p:cNvSpPr>
            <a:spLocks noGrp="1"/>
          </p:cNvSpPr>
          <p:nvPr>
            <p:ph type="title"/>
          </p:nvPr>
        </p:nvSpPr>
        <p:spPr>
          <a:xfrm>
            <a:off x="1066800" y="428604"/>
            <a:ext cx="9010328" cy="498763"/>
          </a:xfrm>
        </p:spPr>
        <p:txBody>
          <a:bodyPr>
            <a:normAutofit fontScale="90000"/>
          </a:bodyPr>
          <a:lstStyle/>
          <a:p>
            <a:r>
              <a:rPr lang="ru-RU" b="1" dirty="0">
                <a:solidFill>
                  <a:schemeClr val="bg1"/>
                </a:solidFill>
                <a:latin typeface="Arial" pitchFamily="34" charset="0"/>
                <a:cs typeface="Arial" pitchFamily="34" charset="0"/>
              </a:rPr>
              <a:t>Пояснительная записка.</a:t>
            </a:r>
            <a:br>
              <a:rPr lang="ru-RU" b="1" dirty="0">
                <a:solidFill>
                  <a:schemeClr val="bg1"/>
                </a:solidFill>
                <a:latin typeface="Arial" pitchFamily="34" charset="0"/>
                <a:cs typeface="Arial" pitchFamily="34" charset="0"/>
              </a:rPr>
            </a:br>
            <a:r>
              <a:rPr lang="ru-RU" b="1" dirty="0">
                <a:solidFill>
                  <a:schemeClr val="bg1"/>
                </a:solidFill>
                <a:latin typeface="Arial" pitchFamily="34" charset="0"/>
                <a:cs typeface="Arial" pitchFamily="34" charset="0"/>
              </a:rPr>
              <a:t>Новизна</a:t>
            </a:r>
          </a:p>
        </p:txBody>
      </p:sp>
      <p:sp>
        <p:nvSpPr>
          <p:cNvPr id="6" name="TextBox 5">
            <a:extLst>
              <a:ext uri="{FF2B5EF4-FFF2-40B4-BE49-F238E27FC236}">
                <a16:creationId xmlns:a16="http://schemas.microsoft.com/office/drawing/2014/main" xmlns="" id="{1F740C8F-5509-0EA5-D50A-AF188AB641CE}"/>
              </a:ext>
            </a:extLst>
          </p:cNvPr>
          <p:cNvSpPr txBox="1"/>
          <p:nvPr/>
        </p:nvSpPr>
        <p:spPr>
          <a:xfrm>
            <a:off x="3987114" y="4898148"/>
            <a:ext cx="7462545" cy="1631216"/>
          </a:xfrm>
          <a:prstGeom prst="rect">
            <a:avLst/>
          </a:prstGeom>
          <a:solidFill>
            <a:srgbClr val="FFFF00"/>
          </a:solidFill>
          <a:ln>
            <a:solidFill>
              <a:srgbClr val="FF0000"/>
            </a:solidFill>
          </a:ln>
        </p:spPr>
        <p:txBody>
          <a:bodyPr wrap="square">
            <a:spAutoFit/>
          </a:bodyPr>
          <a:lstStyle/>
          <a:p>
            <a:pPr algn="just"/>
            <a:r>
              <a:rPr lang="ru-RU" sz="2000" b="1" i="1" dirty="0">
                <a:solidFill>
                  <a:prstClr val="black"/>
                </a:solidFill>
                <a:latin typeface="Arial" pitchFamily="34" charset="0"/>
                <a:cs typeface="Arial" pitchFamily="34" charset="0"/>
              </a:rPr>
              <a:t>Например:</a:t>
            </a:r>
            <a:r>
              <a:rPr lang="ru-RU" sz="2000" dirty="0">
                <a:solidFill>
                  <a:prstClr val="black"/>
                </a:solidFill>
                <a:latin typeface="Arial" pitchFamily="34" charset="0"/>
                <a:cs typeface="Arial" pitchFamily="34" charset="0"/>
              </a:rPr>
              <a:t> «Новизна программы состоит в расширении содержания учебного материала за счет включения новых разделов: «</a:t>
            </a:r>
            <a:r>
              <a:rPr lang="ru-RU" sz="2000" dirty="0" err="1">
                <a:solidFill>
                  <a:prstClr val="black"/>
                </a:solidFill>
                <a:latin typeface="Arial" pitchFamily="34" charset="0"/>
                <a:cs typeface="Arial" pitchFamily="34" charset="0"/>
              </a:rPr>
              <a:t>Бисероплетение</a:t>
            </a:r>
            <a:r>
              <a:rPr lang="ru-RU" sz="2000" dirty="0">
                <a:solidFill>
                  <a:prstClr val="black"/>
                </a:solidFill>
                <a:latin typeface="Arial" pitchFamily="34" charset="0"/>
                <a:cs typeface="Arial" pitchFamily="34" charset="0"/>
              </a:rPr>
              <a:t>», «Изготовление меховых сумок», «Изготовление масок и элементов карнавальных костюмов».</a:t>
            </a:r>
          </a:p>
        </p:txBody>
      </p:sp>
    </p:spTree>
    <p:extLst>
      <p:ext uri="{BB962C8B-B14F-4D97-AF65-F5344CB8AC3E}">
        <p14:creationId xmlns:p14="http://schemas.microsoft.com/office/powerpoint/2010/main" xmlns="" val="10270599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88284" y="1546900"/>
            <a:ext cx="9893996" cy="2308324"/>
          </a:xfrm>
          <a:prstGeom prst="rect">
            <a:avLst/>
          </a:prstGeom>
          <a:noFill/>
        </p:spPr>
        <p:txBody>
          <a:bodyPr wrap="square" rtlCol="0">
            <a:spAutoFit/>
          </a:bodyPr>
          <a:lstStyle/>
          <a:p>
            <a:r>
              <a:rPr lang="ru-RU" sz="2400" b="1" dirty="0">
                <a:solidFill>
                  <a:srgbClr val="FF0000"/>
                </a:solidFill>
                <a:latin typeface="Arial" pitchFamily="34" charset="0"/>
                <a:cs typeface="Arial" pitchFamily="34" charset="0"/>
              </a:rPr>
              <a:t>кратко пояснить</a:t>
            </a:r>
            <a:r>
              <a:rPr lang="ru-RU" sz="2400" dirty="0">
                <a:solidFill>
                  <a:prstClr val="black"/>
                </a:solidFill>
                <a:latin typeface="Arial" pitchFamily="34" charset="0"/>
                <a:cs typeface="Arial" pitchFamily="34" charset="0"/>
              </a:rPr>
              <a:t>, почему именно предлагаемые в программе </a:t>
            </a:r>
            <a:r>
              <a:rPr lang="ru-RU" sz="2400" b="1" dirty="0">
                <a:solidFill>
                  <a:srgbClr val="FF0000"/>
                </a:solidFill>
                <a:latin typeface="Arial" pitchFamily="34" charset="0"/>
                <a:cs typeface="Arial" pitchFamily="34" charset="0"/>
              </a:rPr>
              <a:t>средства наиболее действенны </a:t>
            </a:r>
            <a:r>
              <a:rPr lang="ru-RU" sz="2400" dirty="0">
                <a:solidFill>
                  <a:prstClr val="black"/>
                </a:solidFill>
                <a:latin typeface="Arial" pitchFamily="34" charset="0"/>
                <a:cs typeface="Arial" pitchFamily="34" charset="0"/>
              </a:rPr>
              <a:t>для обучающихся, на которых она рассчитана; </a:t>
            </a:r>
            <a:endParaRPr lang="ru-RU" sz="2400" b="1" dirty="0">
              <a:solidFill>
                <a:prstClr val="black"/>
              </a:solidFill>
              <a:latin typeface="Arial" pitchFamily="34" charset="0"/>
              <a:cs typeface="Arial" pitchFamily="34" charset="0"/>
            </a:endParaRPr>
          </a:p>
          <a:p>
            <a:r>
              <a:rPr lang="ru-RU" sz="2400" b="1" dirty="0">
                <a:solidFill>
                  <a:prstClr val="black"/>
                </a:solidFill>
                <a:latin typeface="Arial" pitchFamily="34" charset="0"/>
                <a:cs typeface="Arial" pitchFamily="34" charset="0"/>
              </a:rPr>
              <a:t>указать, </a:t>
            </a:r>
            <a:r>
              <a:rPr lang="ru-RU" sz="2400" b="1" dirty="0">
                <a:solidFill>
                  <a:srgbClr val="FF0000"/>
                </a:solidFill>
                <a:latin typeface="Arial" pitchFamily="34" charset="0"/>
                <a:cs typeface="Arial" pitchFamily="34" charset="0"/>
              </a:rPr>
              <a:t>какие изменения произойдут в детях</a:t>
            </a:r>
            <a:r>
              <a:rPr lang="ru-RU" sz="2400" dirty="0">
                <a:solidFill>
                  <a:prstClr val="black"/>
                </a:solidFill>
                <a:latin typeface="Arial" pitchFamily="34" charset="0"/>
                <a:cs typeface="Arial" pitchFamily="34" charset="0"/>
              </a:rPr>
              <a:t>, если они усвоят предлагаемое содержание или если их работа будет организована в предлагаемых формах и т.д.</a:t>
            </a:r>
            <a:endParaRPr lang="ru-RU" sz="2000" dirty="0">
              <a:solidFill>
                <a:prstClr val="black"/>
              </a:solidFill>
              <a:latin typeface="Arial" pitchFamily="34" charset="0"/>
              <a:cs typeface="Arial" pitchFamily="34" charset="0"/>
            </a:endParaRPr>
          </a:p>
        </p:txBody>
      </p:sp>
      <p:sp>
        <p:nvSpPr>
          <p:cNvPr id="4" name="Прямоугольник 3"/>
          <p:cNvSpPr/>
          <p:nvPr/>
        </p:nvSpPr>
        <p:spPr>
          <a:xfrm>
            <a:off x="1023902" y="0"/>
            <a:ext cx="9144000" cy="1124744"/>
          </a:xfrm>
          <a:prstGeom prst="rect">
            <a:avLst/>
          </a:prstGeom>
          <a:solidFill>
            <a:schemeClr val="accent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latin typeface="Calibri"/>
            </a:endParaRPr>
          </a:p>
        </p:txBody>
      </p:sp>
      <p:sp>
        <p:nvSpPr>
          <p:cNvPr id="2" name="Заголовок 1"/>
          <p:cNvSpPr>
            <a:spLocks noGrp="1"/>
          </p:cNvSpPr>
          <p:nvPr>
            <p:ph type="title"/>
          </p:nvPr>
        </p:nvSpPr>
        <p:spPr>
          <a:xfrm>
            <a:off x="-333420" y="142610"/>
            <a:ext cx="11430080" cy="784757"/>
          </a:xfrm>
        </p:spPr>
        <p:txBody>
          <a:bodyPr>
            <a:normAutofit fontScale="90000"/>
          </a:bodyPr>
          <a:lstStyle/>
          <a:p>
            <a:r>
              <a:rPr lang="ru-RU" b="1" dirty="0">
                <a:solidFill>
                  <a:schemeClr val="bg1"/>
                </a:solidFill>
                <a:latin typeface="Arial" pitchFamily="34" charset="0"/>
                <a:cs typeface="Arial" pitchFamily="34" charset="0"/>
              </a:rPr>
              <a:t>Пояснительная записка.</a:t>
            </a:r>
            <a:br>
              <a:rPr lang="ru-RU" b="1" dirty="0">
                <a:solidFill>
                  <a:schemeClr val="bg1"/>
                </a:solidFill>
                <a:latin typeface="Arial" pitchFamily="34" charset="0"/>
                <a:cs typeface="Arial" pitchFamily="34" charset="0"/>
              </a:rPr>
            </a:br>
            <a:r>
              <a:rPr lang="ru-RU" b="1" dirty="0">
                <a:solidFill>
                  <a:schemeClr val="bg1"/>
                </a:solidFill>
                <a:latin typeface="Arial" pitchFamily="34" charset="0"/>
                <a:cs typeface="Arial" pitchFamily="34" charset="0"/>
              </a:rPr>
              <a:t>Педагогическая целесообразность</a:t>
            </a:r>
          </a:p>
        </p:txBody>
      </p:sp>
      <p:sp>
        <p:nvSpPr>
          <p:cNvPr id="6" name="TextBox 5">
            <a:extLst>
              <a:ext uri="{FF2B5EF4-FFF2-40B4-BE49-F238E27FC236}">
                <a16:creationId xmlns:a16="http://schemas.microsoft.com/office/drawing/2014/main" xmlns="" id="{1F740C8F-5509-0EA5-D50A-AF188AB641CE}"/>
              </a:ext>
            </a:extLst>
          </p:cNvPr>
          <p:cNvSpPr txBox="1"/>
          <p:nvPr/>
        </p:nvSpPr>
        <p:spPr>
          <a:xfrm>
            <a:off x="1066800" y="4018438"/>
            <a:ext cx="10948086" cy="2585323"/>
          </a:xfrm>
          <a:prstGeom prst="rect">
            <a:avLst/>
          </a:prstGeom>
          <a:solidFill>
            <a:srgbClr val="FFFF00"/>
          </a:solidFill>
          <a:ln>
            <a:solidFill>
              <a:srgbClr val="FF0000"/>
            </a:solidFill>
          </a:ln>
        </p:spPr>
        <p:txBody>
          <a:bodyPr wrap="square">
            <a:spAutoFit/>
          </a:bodyPr>
          <a:lstStyle/>
          <a:p>
            <a:pPr algn="just"/>
            <a:r>
              <a:rPr lang="ru-RU" b="1" i="1" dirty="0">
                <a:solidFill>
                  <a:prstClr val="black"/>
                </a:solidFill>
                <a:latin typeface="Arial" pitchFamily="34" charset="0"/>
                <a:cs typeface="Arial" pitchFamily="34" charset="0"/>
              </a:rPr>
              <a:t>Например:</a:t>
            </a:r>
            <a:r>
              <a:rPr lang="ru-RU" dirty="0">
                <a:solidFill>
                  <a:prstClr val="black"/>
                </a:solidFill>
                <a:latin typeface="Arial" pitchFamily="34" charset="0"/>
                <a:cs typeface="Arial" pitchFamily="34" charset="0"/>
              </a:rPr>
              <a:t> «Программа педагогически целесообразна, т.к. обучение по данной программе:</a:t>
            </a:r>
          </a:p>
          <a:p>
            <a:pPr algn="just"/>
            <a:r>
              <a:rPr lang="ru-RU" dirty="0">
                <a:solidFill>
                  <a:prstClr val="black"/>
                </a:solidFill>
                <a:latin typeface="Arial" pitchFamily="34" charset="0"/>
                <a:cs typeface="Arial" pitchFamily="34" charset="0"/>
              </a:rPr>
              <a:t>1. обладает мощным воспитательным потенциалом. Дети преодолевают трудности, что способствует развитию трудолюбия, усидчивости, уважения к труду другого человека. В ходе занятий они знакомятся с работами мастеров народных промыслов, посещают их выставки и даже общаются с ними, наблюдают за их процессом «сотворения чуда», что, безусловно, положительно сказывается как на общекультурном, так и на духовно-нравственном развитии;</a:t>
            </a:r>
          </a:p>
          <a:p>
            <a:pPr algn="just"/>
            <a:r>
              <a:rPr lang="ru-RU" dirty="0">
                <a:solidFill>
                  <a:prstClr val="black"/>
                </a:solidFill>
                <a:latin typeface="Arial" pitchFamily="34" charset="0"/>
                <a:cs typeface="Arial" pitchFamily="34" charset="0"/>
              </a:rPr>
              <a:t>2. стимулирует развитие потенциальных возможностей детской фантазии, развивает воображение, художественно-творческие способности;</a:t>
            </a:r>
          </a:p>
          <a:p>
            <a:pPr algn="just"/>
            <a:r>
              <a:rPr lang="ru-RU" dirty="0">
                <a:solidFill>
                  <a:prstClr val="black"/>
                </a:solidFill>
                <a:latin typeface="Arial" pitchFamily="34" charset="0"/>
                <a:cs typeface="Arial" pitchFamily="34" charset="0"/>
              </a:rPr>
              <a:t>3. программа способствует ранней профориентации учащихся».</a:t>
            </a:r>
          </a:p>
        </p:txBody>
      </p:sp>
    </p:spTree>
    <p:extLst>
      <p:ext uri="{BB962C8B-B14F-4D97-AF65-F5344CB8AC3E}">
        <p14:creationId xmlns:p14="http://schemas.microsoft.com/office/powerpoint/2010/main" xmlns="" val="9570327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82528"/>
          </a:xfrm>
        </p:spPr>
        <p:txBody>
          <a:bodyPr>
            <a:normAutofit fontScale="90000"/>
          </a:bodyPr>
          <a:lstStyle/>
          <a:p>
            <a:endParaRPr lang="ru-RU" dirty="0"/>
          </a:p>
        </p:txBody>
      </p:sp>
      <p:sp>
        <p:nvSpPr>
          <p:cNvPr id="3" name="Содержимое 2"/>
          <p:cNvSpPr>
            <a:spLocks noGrp="1"/>
          </p:cNvSpPr>
          <p:nvPr>
            <p:ph idx="1"/>
          </p:nvPr>
        </p:nvSpPr>
        <p:spPr>
          <a:xfrm>
            <a:off x="609600" y="357166"/>
            <a:ext cx="10972800" cy="6215107"/>
          </a:xfrm>
        </p:spPr>
        <p:txBody>
          <a:bodyPr>
            <a:normAutofit fontScale="47500" lnSpcReduction="20000"/>
          </a:bodyPr>
          <a:lstStyle/>
          <a:p>
            <a:endParaRPr lang="ru-RU" sz="1600" b="1" dirty="0" smtClean="0"/>
          </a:p>
          <a:p>
            <a:pPr>
              <a:buNone/>
            </a:pPr>
            <a:r>
              <a:rPr lang="ru-RU" sz="1900" b="1" dirty="0" smtClean="0"/>
              <a:t>       </a:t>
            </a:r>
            <a:r>
              <a:rPr lang="ru-RU" sz="3300" b="1" dirty="0" smtClean="0"/>
              <a:t>Учитывать </a:t>
            </a:r>
            <a:r>
              <a:rPr lang="ru-RU" sz="3300" b="1" dirty="0" smtClean="0">
                <a:solidFill>
                  <a:srgbClr val="FF0000"/>
                </a:solidFill>
              </a:rPr>
              <a:t>модуль доступности ДООП  </a:t>
            </a:r>
            <a:r>
              <a:rPr lang="ru-RU" sz="3300" b="1" dirty="0" smtClean="0"/>
              <a:t>и сделать метку в Пояснительной записке и аннотации к программе : для работы с детьми с ОВЗ; для детей. проживающих в сельской местности; находящихся в трудной жизненной ситуации; для освоения программы с использованием ДОТ).</a:t>
            </a:r>
          </a:p>
          <a:p>
            <a:pPr>
              <a:buNone/>
            </a:pPr>
            <a:r>
              <a:rPr lang="ru-RU" sz="3300" b="1" dirty="0" smtClean="0">
                <a:solidFill>
                  <a:srgbClr val="FF0000"/>
                </a:solidFill>
              </a:rPr>
              <a:t>                                                                   1.2.Цель и задачи. </a:t>
            </a:r>
          </a:p>
          <a:p>
            <a:pPr>
              <a:buNone/>
            </a:pPr>
            <a:r>
              <a:rPr lang="ru-RU" sz="3300" b="1" dirty="0" smtClean="0">
                <a:solidFill>
                  <a:srgbClr val="FF0000"/>
                </a:solidFill>
              </a:rPr>
              <a:t>   Цель</a:t>
            </a:r>
            <a:r>
              <a:rPr lang="ru-RU" sz="3300" dirty="0" smtClean="0">
                <a:solidFill>
                  <a:srgbClr val="FF0000"/>
                </a:solidFill>
              </a:rPr>
              <a:t> </a:t>
            </a:r>
            <a:r>
              <a:rPr lang="ru-RU" sz="3300" dirty="0" smtClean="0"/>
              <a:t>– </a:t>
            </a:r>
            <a:r>
              <a:rPr lang="ru-RU" sz="3300" b="1" dirty="0" smtClean="0"/>
              <a:t>это заранее предполагаемый результат образовательного процесса, к которому надо стремиться. При характеристике цели следует избегать общих абстрактных формулировок. Цель должна быть связана с названием программы, отражать ее основную направленность и желаемый конечный результат. </a:t>
            </a:r>
          </a:p>
          <a:p>
            <a:pPr>
              <a:buNone/>
            </a:pPr>
            <a:r>
              <a:rPr lang="ru-RU" sz="3300" b="1" dirty="0" smtClean="0"/>
              <a:t>       Конкретизация цели осуществляется через определение задач, раскрывающих пути достижения цели. </a:t>
            </a:r>
          </a:p>
          <a:p>
            <a:pPr>
              <a:buNone/>
            </a:pPr>
            <a:r>
              <a:rPr lang="ru-RU" sz="3300" b="1" dirty="0" smtClean="0">
                <a:solidFill>
                  <a:srgbClr val="FF0000"/>
                </a:solidFill>
              </a:rPr>
              <a:t>   Задачи </a:t>
            </a:r>
            <a:r>
              <a:rPr lang="ru-RU" sz="3300" b="1" dirty="0" smtClean="0"/>
              <a:t>показывают, что нужно сделать, чтобы достичь цели (на каждый год обучения)</a:t>
            </a:r>
          </a:p>
          <a:p>
            <a:pPr>
              <a:buNone/>
            </a:pPr>
            <a:r>
              <a:rPr lang="ru-RU" sz="3300" b="1" dirty="0" smtClean="0"/>
              <a:t>       При формулировании задач можно воспользоваться их классификацией: </a:t>
            </a:r>
          </a:p>
          <a:p>
            <a:pPr>
              <a:buNone/>
            </a:pPr>
            <a:r>
              <a:rPr lang="ru-RU" sz="3300" b="1" dirty="0" smtClean="0">
                <a:solidFill>
                  <a:srgbClr val="FF0000"/>
                </a:solidFill>
              </a:rPr>
              <a:t>   1</a:t>
            </a:r>
            <a:r>
              <a:rPr lang="ru-RU" sz="3300" b="1" dirty="0" smtClean="0"/>
              <a:t>.:   обучающие (предметные) - развитие познавательного интереса к чему-либо,  приобретение определенных знаний, умений, навыков, компетенций и т.п.;</a:t>
            </a:r>
          </a:p>
          <a:p>
            <a:pPr>
              <a:buNone/>
            </a:pPr>
            <a:r>
              <a:rPr lang="ru-RU" sz="3300" b="1" dirty="0" smtClean="0"/>
              <a:t>      -воспитательные – духовно-нравственное воспитание, формирование гражданской позиции и т.д.;</a:t>
            </a:r>
          </a:p>
          <a:p>
            <a:pPr>
              <a:buNone/>
            </a:pPr>
            <a:r>
              <a:rPr lang="ru-RU" sz="3300" b="1" dirty="0" smtClean="0"/>
              <a:t>       -развивающие – развитие личностных качеств: самостоятельности, активности, ответственности, познавательных процессов- внимания. воображения, памяти. </a:t>
            </a:r>
          </a:p>
          <a:p>
            <a:pPr>
              <a:buNone/>
            </a:pPr>
            <a:r>
              <a:rPr lang="ru-RU" sz="3300" b="1" dirty="0" smtClean="0"/>
              <a:t>    </a:t>
            </a:r>
            <a:r>
              <a:rPr lang="ru-RU" sz="3300" b="1" dirty="0" smtClean="0">
                <a:solidFill>
                  <a:srgbClr val="FF0000"/>
                </a:solidFill>
              </a:rPr>
              <a:t>2.: </a:t>
            </a:r>
          </a:p>
          <a:p>
            <a:r>
              <a:rPr lang="ru-RU" sz="3300" b="1" dirty="0" smtClean="0"/>
              <a:t> личностные - формирование общественной активности личности, гражданской позиции, культуры общения и поведения в социуме, навыков здорового образа жизни и т.п.;</a:t>
            </a:r>
          </a:p>
          <a:p>
            <a:r>
              <a:rPr lang="ru-RU" sz="3300" b="1" dirty="0" smtClean="0"/>
              <a:t>метапредметные - развитие мотивации к определенному виду деятельности, потребности в саморазвитии, самостоятельности, ответственности, активности, аккуратности и т.п.; </a:t>
            </a:r>
          </a:p>
          <a:p>
            <a:r>
              <a:rPr lang="ru-RU" sz="3300" b="1" dirty="0" smtClean="0"/>
              <a:t> образовательные (предметные) - развитие познавательного интереса к чему-либо, включение в познавательную деятельность, приобретение определенных знаний, умений, навыков, компетенций и </a:t>
            </a:r>
            <a:r>
              <a:rPr lang="ru-RU" sz="3300" b="1" dirty="0" err="1" smtClean="0"/>
              <a:t>т.п</a:t>
            </a:r>
            <a:endParaRPr lang="ru-RU" sz="3300" b="1" dirty="0" smtClean="0"/>
          </a:p>
          <a:p>
            <a:pPr>
              <a:buNone/>
            </a:pPr>
            <a:endParaRPr lang="ru-RU" sz="3300" b="1" dirty="0" smtClean="0"/>
          </a:p>
          <a:p>
            <a:pPr>
              <a:buNone/>
            </a:pPr>
            <a:r>
              <a:rPr lang="ru-RU" sz="3300" b="1" dirty="0" smtClean="0"/>
              <a:t>Формулировки задач должны быть соотнесены с прогнозируемыми результатами.</a:t>
            </a:r>
          </a:p>
          <a:p>
            <a:endParaRPr lang="ru-RU" sz="3300" b="1" dirty="0"/>
          </a:p>
        </p:txBody>
      </p:sp>
      <p:sp>
        <p:nvSpPr>
          <p:cNvPr id="4" name="Нижний колонтитул 3"/>
          <p:cNvSpPr>
            <a:spLocks noGrp="1"/>
          </p:cNvSpPr>
          <p:nvPr>
            <p:ph type="ftr" sz="quarter" idx="11"/>
          </p:nvPr>
        </p:nvSpPr>
        <p:spPr/>
        <p:txBody>
          <a:bodyPr/>
          <a:lstStyle/>
          <a:p>
            <a:r>
              <a:rPr lang="ru-RU" dirty="0" smtClean="0"/>
              <a:t>Региональный модельный центр дополнительного образования детей Владимирской области</a:t>
            </a:r>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88284" y="1430209"/>
            <a:ext cx="9018182" cy="2308324"/>
          </a:xfrm>
          <a:prstGeom prst="rect">
            <a:avLst/>
          </a:prstGeom>
          <a:noFill/>
        </p:spPr>
        <p:txBody>
          <a:bodyPr wrap="square" rtlCol="0">
            <a:spAutoFit/>
          </a:bodyPr>
          <a:lstStyle/>
          <a:p>
            <a:pPr algn="just"/>
            <a:r>
              <a:rPr lang="ru-RU" sz="2400" dirty="0">
                <a:solidFill>
                  <a:srgbClr val="00B050"/>
                </a:solidFill>
                <a:latin typeface="Arial" pitchFamily="34" charset="0"/>
                <a:cs typeface="Arial" pitchFamily="34" charset="0"/>
              </a:rPr>
              <a:t>              отглагольное существительное (что делаем?)</a:t>
            </a:r>
          </a:p>
          <a:p>
            <a:pPr algn="just"/>
            <a:r>
              <a:rPr lang="ru-RU" sz="2400" dirty="0">
                <a:solidFill>
                  <a:srgbClr val="C00000"/>
                </a:solidFill>
                <a:latin typeface="Arial" pitchFamily="34" charset="0"/>
                <a:cs typeface="Arial" pitchFamily="34" charset="0"/>
              </a:rPr>
              <a:t>                                               + </a:t>
            </a:r>
          </a:p>
          <a:p>
            <a:pPr algn="just"/>
            <a:r>
              <a:rPr lang="ru-RU" sz="2400" dirty="0">
                <a:solidFill>
                  <a:srgbClr val="00B0F0"/>
                </a:solidFill>
                <a:latin typeface="Arial" pitchFamily="34" charset="0"/>
                <a:cs typeface="Arial" pitchFamily="34" charset="0"/>
              </a:rPr>
              <a:t>                            качество личности ребенка </a:t>
            </a:r>
          </a:p>
          <a:p>
            <a:pPr algn="just"/>
            <a:r>
              <a:rPr lang="ru-RU" sz="2400" dirty="0">
                <a:solidFill>
                  <a:srgbClr val="00B0F0"/>
                </a:solidFill>
                <a:latin typeface="Arial" pitchFamily="34" charset="0"/>
                <a:cs typeface="Arial" pitchFamily="34" charset="0"/>
              </a:rPr>
              <a:t>                           (что происходит с ребенком?)</a:t>
            </a:r>
          </a:p>
          <a:p>
            <a:pPr algn="just"/>
            <a:r>
              <a:rPr lang="ru-RU" sz="2400" dirty="0">
                <a:solidFill>
                  <a:srgbClr val="C00000"/>
                </a:solidFill>
                <a:latin typeface="Arial" pitchFamily="34" charset="0"/>
                <a:cs typeface="Arial" pitchFamily="34" charset="0"/>
              </a:rPr>
              <a:t>                                               + </a:t>
            </a:r>
          </a:p>
          <a:p>
            <a:pPr algn="just"/>
            <a:r>
              <a:rPr lang="ru-RU" sz="2400" dirty="0">
                <a:solidFill>
                  <a:srgbClr val="7030A0"/>
                </a:solidFill>
                <a:latin typeface="Arial" pitchFamily="34" charset="0"/>
                <a:cs typeface="Arial" pitchFamily="34" charset="0"/>
              </a:rPr>
              <a:t>                         технология (какими средствами?)</a:t>
            </a:r>
            <a:endParaRPr lang="ru-RU" sz="2000" dirty="0">
              <a:solidFill>
                <a:srgbClr val="7030A0"/>
              </a:solidFill>
              <a:latin typeface="Arial" pitchFamily="34" charset="0"/>
              <a:cs typeface="Arial" pitchFamily="34" charset="0"/>
            </a:endParaRPr>
          </a:p>
        </p:txBody>
      </p:sp>
      <p:sp>
        <p:nvSpPr>
          <p:cNvPr id="4" name="Прямоугольник 3"/>
          <p:cNvSpPr/>
          <p:nvPr/>
        </p:nvSpPr>
        <p:spPr>
          <a:xfrm>
            <a:off x="488284" y="117896"/>
            <a:ext cx="9144000" cy="1124744"/>
          </a:xfrm>
          <a:prstGeom prst="rect">
            <a:avLst/>
          </a:prstGeom>
          <a:solidFill>
            <a:schemeClr val="accent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latin typeface="Calibri"/>
            </a:endParaRPr>
          </a:p>
        </p:txBody>
      </p:sp>
      <p:sp>
        <p:nvSpPr>
          <p:cNvPr id="2" name="Заголовок 1"/>
          <p:cNvSpPr>
            <a:spLocks noGrp="1"/>
          </p:cNvSpPr>
          <p:nvPr>
            <p:ph type="title"/>
          </p:nvPr>
        </p:nvSpPr>
        <p:spPr>
          <a:xfrm>
            <a:off x="1066800" y="142610"/>
            <a:ext cx="9010328" cy="784757"/>
          </a:xfrm>
        </p:spPr>
        <p:txBody>
          <a:bodyPr>
            <a:normAutofit/>
          </a:bodyPr>
          <a:lstStyle/>
          <a:p>
            <a:r>
              <a:rPr lang="ru-RU" b="1" dirty="0">
                <a:solidFill>
                  <a:schemeClr val="bg1"/>
                </a:solidFill>
                <a:latin typeface="Arial" pitchFamily="34" charset="0"/>
                <a:cs typeface="Arial" pitchFamily="34" charset="0"/>
              </a:rPr>
              <a:t>Цель</a:t>
            </a:r>
          </a:p>
        </p:txBody>
      </p:sp>
      <p:sp>
        <p:nvSpPr>
          <p:cNvPr id="6" name="TextBox 5">
            <a:extLst>
              <a:ext uri="{FF2B5EF4-FFF2-40B4-BE49-F238E27FC236}">
                <a16:creationId xmlns:a16="http://schemas.microsoft.com/office/drawing/2014/main" xmlns="" id="{1F740C8F-5509-0EA5-D50A-AF188AB641CE}"/>
              </a:ext>
            </a:extLst>
          </p:cNvPr>
          <p:cNvSpPr txBox="1"/>
          <p:nvPr/>
        </p:nvSpPr>
        <p:spPr>
          <a:xfrm>
            <a:off x="84630" y="3817369"/>
            <a:ext cx="11302313" cy="1569660"/>
          </a:xfrm>
          <a:prstGeom prst="rect">
            <a:avLst/>
          </a:prstGeom>
          <a:solidFill>
            <a:srgbClr val="FFFF00"/>
          </a:solidFill>
          <a:ln>
            <a:solidFill>
              <a:srgbClr val="FF0000"/>
            </a:solidFill>
          </a:ln>
        </p:spPr>
        <p:txBody>
          <a:bodyPr wrap="square">
            <a:spAutoFit/>
          </a:bodyPr>
          <a:lstStyle/>
          <a:p>
            <a:pPr algn="just"/>
            <a:r>
              <a:rPr lang="ru-RU" sz="1600" b="1" i="1" dirty="0">
                <a:solidFill>
                  <a:prstClr val="black"/>
                </a:solidFill>
                <a:latin typeface="Arial" pitchFamily="34" charset="0"/>
                <a:cs typeface="Arial" pitchFamily="34" charset="0"/>
              </a:rPr>
              <a:t>Варианты глаголов несовершенного вида, от которых можно формулировать цель ДООП:</a:t>
            </a:r>
            <a:r>
              <a:rPr lang="ru-RU" sz="1600" dirty="0">
                <a:solidFill>
                  <a:prstClr val="black"/>
                </a:solidFill>
                <a:latin typeface="Arial" pitchFamily="34" charset="0"/>
                <a:cs typeface="Arial" pitchFamily="34" charset="0"/>
              </a:rPr>
              <a:t> «адаптировать, активизировать, акцентировать, воздействовать, воспитывать, выявлять, изучать, корректировать, мотивировать, нацеливать, обеспечивать, обогащать, обучать, оказывать, определять, организовывать, ориентировать, осуществлять, передавать, поддерживать, побуждать, повышать,  предоставлять, предостерегать, предупреждать, приобщать, развивать, расширять, совершенствовать, социализировать, стимулировать, углублять, удовлетворять, формировать и др.».</a:t>
            </a:r>
          </a:p>
        </p:txBody>
      </p:sp>
      <p:sp>
        <p:nvSpPr>
          <p:cNvPr id="7" name="TextBox 6">
            <a:extLst>
              <a:ext uri="{FF2B5EF4-FFF2-40B4-BE49-F238E27FC236}">
                <a16:creationId xmlns:a16="http://schemas.microsoft.com/office/drawing/2014/main" xmlns="" id="{33719BDB-1E5D-A8B9-BDFF-74F1755FFFF8}"/>
              </a:ext>
            </a:extLst>
          </p:cNvPr>
          <p:cNvSpPr txBox="1"/>
          <p:nvPr/>
        </p:nvSpPr>
        <p:spPr>
          <a:xfrm>
            <a:off x="2095472" y="5715016"/>
            <a:ext cx="8295503" cy="707886"/>
          </a:xfrm>
          <a:prstGeom prst="rect">
            <a:avLst/>
          </a:prstGeom>
          <a:solidFill>
            <a:srgbClr val="FFC000"/>
          </a:solidFill>
          <a:ln>
            <a:solidFill>
              <a:schemeClr val="accent4"/>
            </a:solidFill>
          </a:ln>
        </p:spPr>
        <p:txBody>
          <a:bodyPr wrap="square">
            <a:spAutoFit/>
          </a:bodyPr>
          <a:lstStyle/>
          <a:p>
            <a:pPr algn="r"/>
            <a:r>
              <a:rPr lang="ru-RU" sz="2000" b="1" i="1" dirty="0">
                <a:solidFill>
                  <a:prstClr val="black"/>
                </a:solidFill>
                <a:latin typeface="Arial" pitchFamily="34" charset="0"/>
                <a:cs typeface="Arial" pitchFamily="34" charset="0"/>
              </a:rPr>
              <a:t>Например:</a:t>
            </a:r>
            <a:r>
              <a:rPr lang="ru-RU" sz="2000" dirty="0">
                <a:latin typeface="Arial" pitchFamily="34" charset="0"/>
                <a:cs typeface="Arial" pitchFamily="34" charset="0"/>
              </a:rPr>
              <a:t> </a:t>
            </a:r>
            <a:r>
              <a:rPr lang="ru-RU" sz="2000" dirty="0" smtClean="0">
                <a:latin typeface="Arial" pitchFamily="34" charset="0"/>
                <a:cs typeface="Arial" pitchFamily="34" charset="0"/>
              </a:rPr>
              <a:t>формировать </a:t>
            </a:r>
            <a:r>
              <a:rPr lang="ru-RU" sz="2000" dirty="0" smtClean="0">
                <a:solidFill>
                  <a:prstClr val="black"/>
                </a:solidFill>
                <a:latin typeface="Arial" pitchFamily="34" charset="0"/>
                <a:cs typeface="Arial" pitchFamily="34" charset="0"/>
              </a:rPr>
              <a:t>нравственно-эстетическое </a:t>
            </a:r>
            <a:r>
              <a:rPr lang="ru-RU" sz="2000" dirty="0">
                <a:solidFill>
                  <a:prstClr val="black"/>
                </a:solidFill>
                <a:latin typeface="Arial" pitchFamily="34" charset="0"/>
                <a:cs typeface="Arial" pitchFamily="34" charset="0"/>
              </a:rPr>
              <a:t>воспитание дошкольников средствами эстрадного пения</a:t>
            </a:r>
          </a:p>
        </p:txBody>
      </p:sp>
    </p:spTree>
    <p:extLst>
      <p:ext uri="{BB962C8B-B14F-4D97-AF65-F5344CB8AC3E}">
        <p14:creationId xmlns:p14="http://schemas.microsoft.com/office/powerpoint/2010/main" xmlns="" val="9402850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809588" y="0"/>
            <a:ext cx="9144000" cy="1124744"/>
          </a:xfrm>
          <a:prstGeom prst="rect">
            <a:avLst/>
          </a:prstGeom>
          <a:solidFill>
            <a:schemeClr val="accent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latin typeface="Calibri"/>
            </a:endParaRPr>
          </a:p>
        </p:txBody>
      </p:sp>
      <p:sp>
        <p:nvSpPr>
          <p:cNvPr id="2" name="Заголовок 1"/>
          <p:cNvSpPr>
            <a:spLocks noGrp="1"/>
          </p:cNvSpPr>
          <p:nvPr>
            <p:ph type="title"/>
          </p:nvPr>
        </p:nvSpPr>
        <p:spPr>
          <a:xfrm>
            <a:off x="1066800" y="142610"/>
            <a:ext cx="9010328" cy="784757"/>
          </a:xfrm>
        </p:spPr>
        <p:txBody>
          <a:bodyPr>
            <a:normAutofit/>
          </a:bodyPr>
          <a:lstStyle/>
          <a:p>
            <a:r>
              <a:rPr lang="ru-RU" b="1" dirty="0" smtClean="0">
                <a:solidFill>
                  <a:schemeClr val="bg1"/>
                </a:solidFill>
                <a:latin typeface="Arial" pitchFamily="34" charset="0"/>
                <a:cs typeface="Arial" pitchFamily="34" charset="0"/>
              </a:rPr>
              <a:t>Задачи</a:t>
            </a:r>
            <a:endParaRPr lang="ru-RU" b="1" dirty="0">
              <a:solidFill>
                <a:schemeClr val="bg1"/>
              </a:solidFill>
              <a:latin typeface="Arial" pitchFamily="34" charset="0"/>
              <a:cs typeface="Arial" pitchFamily="34" charset="0"/>
            </a:endParaRPr>
          </a:p>
        </p:txBody>
      </p:sp>
      <p:sp>
        <p:nvSpPr>
          <p:cNvPr id="5" name="Содержимое 2">
            <a:extLst>
              <a:ext uri="{FF2B5EF4-FFF2-40B4-BE49-F238E27FC236}">
                <a16:creationId xmlns:a16="http://schemas.microsoft.com/office/drawing/2014/main" xmlns="" id="{B3E54B9D-C4AA-6A07-8C74-073072AA3729}"/>
              </a:ext>
            </a:extLst>
          </p:cNvPr>
          <p:cNvSpPr txBox="1">
            <a:spLocks/>
          </p:cNvSpPr>
          <p:nvPr/>
        </p:nvSpPr>
        <p:spPr>
          <a:xfrm>
            <a:off x="238084" y="1142984"/>
            <a:ext cx="5203200" cy="5562895"/>
          </a:xfrm>
          <a:prstGeom prst="rect">
            <a:avLst/>
          </a:prstGeom>
          <a:solidFill>
            <a:srgbClr val="FFC000"/>
          </a:solidFill>
        </p:spPr>
        <p:txBody>
          <a:bodyP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ru-RU" dirty="0">
                <a:latin typeface="Arial" pitchFamily="34" charset="0"/>
                <a:cs typeface="Arial" pitchFamily="34" charset="0"/>
              </a:rPr>
              <a:t> </a:t>
            </a:r>
            <a:r>
              <a:rPr lang="ru-RU" b="1" u="sng" dirty="0">
                <a:solidFill>
                  <a:srgbClr val="C00000"/>
                </a:solidFill>
                <a:latin typeface="Arial" pitchFamily="34" charset="0"/>
                <a:cs typeface="Arial" pitchFamily="34" charset="0"/>
              </a:rPr>
              <a:t>обучающие</a:t>
            </a:r>
            <a:r>
              <a:rPr lang="ru-RU" dirty="0">
                <a:latin typeface="Arial" pitchFamily="34" charset="0"/>
                <a:cs typeface="Arial" pitchFamily="34" charset="0"/>
              </a:rPr>
              <a:t> - отвечают на вопросы: что узнает, в чем разберется, какие представления получит, чем овладеет, чему научится обучающийся, освоив программу;</a:t>
            </a:r>
          </a:p>
          <a:p>
            <a:r>
              <a:rPr lang="ru-RU" dirty="0">
                <a:latin typeface="Arial" pitchFamily="34" charset="0"/>
                <a:cs typeface="Arial" pitchFamily="34" charset="0"/>
              </a:rPr>
              <a:t> </a:t>
            </a:r>
            <a:r>
              <a:rPr lang="ru-RU" b="1" u="sng" dirty="0">
                <a:solidFill>
                  <a:srgbClr val="C00000"/>
                </a:solidFill>
                <a:latin typeface="Arial" pitchFamily="34" charset="0"/>
                <a:cs typeface="Arial" pitchFamily="34" charset="0"/>
              </a:rPr>
              <a:t>развивающие</a:t>
            </a:r>
            <a:r>
              <a:rPr lang="ru-RU" dirty="0">
                <a:latin typeface="Arial" pitchFamily="34" charset="0"/>
                <a:cs typeface="Arial" pitchFamily="34" charset="0"/>
              </a:rPr>
              <a:t> - связанные с развитием творческих способностей, возможностей, внимания, памяти, мышления, воображения, речи, волевых качеств и т.д. и указывать на развитие ключевых компетентностей, на которые будет делаться упор при обучении;</a:t>
            </a:r>
          </a:p>
          <a:p>
            <a:r>
              <a:rPr lang="ru-RU" b="1" dirty="0">
                <a:latin typeface="Arial" pitchFamily="34" charset="0"/>
                <a:cs typeface="Arial" pitchFamily="34" charset="0"/>
              </a:rPr>
              <a:t> </a:t>
            </a:r>
            <a:r>
              <a:rPr lang="ru-RU" b="1" u="sng" dirty="0">
                <a:solidFill>
                  <a:srgbClr val="C00000"/>
                </a:solidFill>
                <a:latin typeface="Arial" pitchFamily="34" charset="0"/>
                <a:cs typeface="Arial" pitchFamily="34" charset="0"/>
              </a:rPr>
              <a:t>воспитательные</a:t>
            </a:r>
            <a:r>
              <a:rPr lang="ru-RU" b="1" dirty="0">
                <a:latin typeface="Arial" pitchFamily="34" charset="0"/>
                <a:cs typeface="Arial" pitchFamily="34" charset="0"/>
              </a:rPr>
              <a:t> </a:t>
            </a:r>
            <a:r>
              <a:rPr lang="ru-RU" dirty="0">
                <a:latin typeface="Arial" pitchFamily="34" charset="0"/>
                <a:cs typeface="Arial" pitchFamily="34" charset="0"/>
              </a:rPr>
              <a:t>- отвечают на вопросы: какие ценностные ориентиры, отношения, личностные качества будут сформированы у обучающихся.</a:t>
            </a:r>
          </a:p>
        </p:txBody>
      </p:sp>
      <p:sp>
        <p:nvSpPr>
          <p:cNvPr id="7" name="TextBox 6">
            <a:extLst>
              <a:ext uri="{FF2B5EF4-FFF2-40B4-BE49-F238E27FC236}">
                <a16:creationId xmlns:a16="http://schemas.microsoft.com/office/drawing/2014/main" xmlns="" id="{9092BC3B-6DC5-91A9-F1B2-93F64070C2DF}"/>
              </a:ext>
            </a:extLst>
          </p:cNvPr>
          <p:cNvSpPr txBox="1"/>
          <p:nvPr/>
        </p:nvSpPr>
        <p:spPr>
          <a:xfrm>
            <a:off x="5571965" y="3322019"/>
            <a:ext cx="1095540" cy="584775"/>
          </a:xfrm>
          <a:prstGeom prst="rect">
            <a:avLst/>
          </a:prstGeom>
          <a:solidFill>
            <a:schemeClr val="accent5"/>
          </a:solidFill>
        </p:spPr>
        <p:txBody>
          <a:bodyPr wrap="square">
            <a:spAutoFit/>
          </a:bodyPr>
          <a:lstStyle/>
          <a:p>
            <a:pPr algn="ctr"/>
            <a:r>
              <a:rPr lang="ru-RU" sz="3200" b="1" dirty="0">
                <a:solidFill>
                  <a:schemeClr val="bg1"/>
                </a:solidFill>
              </a:rPr>
              <a:t>ИЛИ</a:t>
            </a:r>
          </a:p>
        </p:txBody>
      </p:sp>
      <p:sp>
        <p:nvSpPr>
          <p:cNvPr id="8" name="Содержимое 2">
            <a:extLst>
              <a:ext uri="{FF2B5EF4-FFF2-40B4-BE49-F238E27FC236}">
                <a16:creationId xmlns:a16="http://schemas.microsoft.com/office/drawing/2014/main" xmlns="" id="{169ABE58-DB75-A076-88A9-D6F0015F3594}"/>
              </a:ext>
            </a:extLst>
          </p:cNvPr>
          <p:cNvSpPr txBox="1">
            <a:spLocks/>
          </p:cNvSpPr>
          <p:nvPr/>
        </p:nvSpPr>
        <p:spPr>
          <a:xfrm>
            <a:off x="6667505" y="1142984"/>
            <a:ext cx="5524496" cy="5597119"/>
          </a:xfrm>
          <a:prstGeom prst="rect">
            <a:avLst/>
          </a:prstGeom>
          <a:solidFill>
            <a:schemeClr val="accent5">
              <a:lumMod val="20000"/>
              <a:lumOff val="80000"/>
            </a:schemeClr>
          </a:solidFill>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ru-RU" sz="1800" b="1" dirty="0">
                <a:latin typeface="Arial" pitchFamily="34" charset="0"/>
                <a:cs typeface="Arial" pitchFamily="34" charset="0"/>
              </a:rPr>
              <a:t> </a:t>
            </a:r>
            <a:r>
              <a:rPr lang="ru-RU" sz="1800" b="1" u="sng" dirty="0">
                <a:solidFill>
                  <a:srgbClr val="C00000"/>
                </a:solidFill>
                <a:latin typeface="Arial" pitchFamily="34" charset="0"/>
                <a:cs typeface="Arial" pitchFamily="34" charset="0"/>
              </a:rPr>
              <a:t>личностные</a:t>
            </a:r>
            <a:r>
              <a:rPr lang="ru-RU" sz="1800" b="1" dirty="0">
                <a:solidFill>
                  <a:srgbClr val="C00000"/>
                </a:solidFill>
                <a:latin typeface="Arial" pitchFamily="34" charset="0"/>
                <a:cs typeface="Arial" pitchFamily="34" charset="0"/>
              </a:rPr>
              <a:t> </a:t>
            </a:r>
            <a:r>
              <a:rPr lang="ru-RU" sz="1800" dirty="0">
                <a:latin typeface="Arial" pitchFamily="34" charset="0"/>
                <a:cs typeface="Arial" pitchFamily="34" charset="0"/>
              </a:rPr>
              <a:t>- формирование общественной активности личности, гражданской позиции, культуры общения и поведения в социуме, навыков здорового образа жизни и т.п</a:t>
            </a:r>
            <a:r>
              <a:rPr lang="ru-RU" sz="1800" dirty="0" smtClean="0">
                <a:latin typeface="Arial" pitchFamily="34" charset="0"/>
                <a:cs typeface="Arial" pitchFamily="34" charset="0"/>
              </a:rPr>
              <a:t>.;</a:t>
            </a:r>
          </a:p>
          <a:p>
            <a:pPr>
              <a:buNone/>
            </a:pPr>
            <a:endParaRPr lang="ru-RU" sz="1800" dirty="0">
              <a:latin typeface="Arial" pitchFamily="34" charset="0"/>
              <a:cs typeface="Arial" pitchFamily="34" charset="0"/>
            </a:endParaRPr>
          </a:p>
          <a:p>
            <a:r>
              <a:rPr lang="ru-RU" sz="1800" b="1" dirty="0">
                <a:latin typeface="Arial" pitchFamily="34" charset="0"/>
                <a:cs typeface="Arial" pitchFamily="34" charset="0"/>
              </a:rPr>
              <a:t> </a:t>
            </a:r>
            <a:r>
              <a:rPr lang="ru-RU" sz="1800" b="1" u="sng" dirty="0">
                <a:solidFill>
                  <a:srgbClr val="C00000"/>
                </a:solidFill>
                <a:latin typeface="Arial" pitchFamily="34" charset="0"/>
                <a:cs typeface="Arial" pitchFamily="34" charset="0"/>
              </a:rPr>
              <a:t>метапредметные</a:t>
            </a:r>
            <a:r>
              <a:rPr lang="ru-RU" sz="1800" b="1" dirty="0">
                <a:solidFill>
                  <a:srgbClr val="C00000"/>
                </a:solidFill>
                <a:latin typeface="Arial" pitchFamily="34" charset="0"/>
                <a:cs typeface="Arial" pitchFamily="34" charset="0"/>
              </a:rPr>
              <a:t> </a:t>
            </a:r>
            <a:r>
              <a:rPr lang="ru-RU" sz="1800" dirty="0">
                <a:latin typeface="Arial" pitchFamily="34" charset="0"/>
                <a:cs typeface="Arial" pitchFamily="34" charset="0"/>
              </a:rPr>
              <a:t>- развитие мотивации к определенному виду деятельности, потребности в саморазвитии, самостоятельности, ответственности, активности, аккуратности и т.п</a:t>
            </a:r>
            <a:r>
              <a:rPr lang="ru-RU" sz="1800" dirty="0" smtClean="0">
                <a:latin typeface="Arial" pitchFamily="34" charset="0"/>
                <a:cs typeface="Arial" pitchFamily="34" charset="0"/>
              </a:rPr>
              <a:t>.;</a:t>
            </a:r>
          </a:p>
          <a:p>
            <a:endParaRPr lang="ru-RU" sz="1800" dirty="0">
              <a:latin typeface="Arial" pitchFamily="34" charset="0"/>
              <a:cs typeface="Arial" pitchFamily="34" charset="0"/>
            </a:endParaRPr>
          </a:p>
          <a:p>
            <a:r>
              <a:rPr lang="ru-RU" sz="1800" dirty="0">
                <a:latin typeface="Arial" pitchFamily="34" charset="0"/>
                <a:cs typeface="Arial" pitchFamily="34" charset="0"/>
              </a:rPr>
              <a:t> </a:t>
            </a:r>
            <a:r>
              <a:rPr lang="ru-RU" sz="1800" b="1" u="sng" dirty="0">
                <a:solidFill>
                  <a:srgbClr val="C00000"/>
                </a:solidFill>
                <a:latin typeface="Arial" pitchFamily="34" charset="0"/>
                <a:cs typeface="Arial" pitchFamily="34" charset="0"/>
              </a:rPr>
              <a:t>образовательные (предметные)</a:t>
            </a:r>
            <a:r>
              <a:rPr lang="ru-RU" sz="1800" b="1" dirty="0">
                <a:solidFill>
                  <a:srgbClr val="C00000"/>
                </a:solidFill>
                <a:latin typeface="Arial" pitchFamily="34" charset="0"/>
                <a:cs typeface="Arial" pitchFamily="34" charset="0"/>
              </a:rPr>
              <a:t> </a:t>
            </a:r>
            <a:r>
              <a:rPr lang="ru-RU" sz="1800" dirty="0">
                <a:latin typeface="Arial" pitchFamily="34" charset="0"/>
                <a:cs typeface="Arial" pitchFamily="34" charset="0"/>
              </a:rPr>
              <a:t>- развитие познавательного интереса к чему-либо, включение в познавательную деятельность, приобретение определенных знаний, умений, навыков, компетенций и т.п. Формулировки задач должны быть соотнесены с прогнозируемыми результатами.</a:t>
            </a:r>
          </a:p>
        </p:txBody>
      </p:sp>
      <p:pic>
        <p:nvPicPr>
          <p:cNvPr id="9" name="Picture 2" descr="F:\Pictures\Pictures\pictures\7f72d5f6e7e4.png">
            <a:extLst>
              <a:ext uri="{FF2B5EF4-FFF2-40B4-BE49-F238E27FC236}">
                <a16:creationId xmlns:a16="http://schemas.microsoft.com/office/drawing/2014/main" xmlns="" id="{EAE662B8-7BE9-BAB7-F022-BD3C726232AA}"/>
              </a:ext>
            </a:extLst>
          </p:cNvP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6096000" y="2334553"/>
            <a:ext cx="453730" cy="67219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975872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Прямоугольник 2"/>
          <p:cNvSpPr>
            <a:spLocks noChangeArrowheads="1"/>
          </p:cNvSpPr>
          <p:nvPr/>
        </p:nvSpPr>
        <p:spPr bwMode="auto">
          <a:xfrm>
            <a:off x="152399" y="152400"/>
            <a:ext cx="9873049" cy="3293209"/>
          </a:xfrm>
          <a:prstGeom prst="rect">
            <a:avLst/>
          </a:prstGeom>
          <a:solidFill>
            <a:srgbClr val="FFFF00"/>
          </a:solidFill>
          <a:ln>
            <a:noFill/>
          </a:ln>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a:defRPr/>
            </a:pPr>
            <a:r>
              <a:rPr lang="ru-RU" altLang="ru-RU" sz="2000" b="1" dirty="0">
                <a:solidFill>
                  <a:prstClr val="black"/>
                </a:solidFill>
              </a:rPr>
              <a:t>В процессе освоения содержания дополнительной общеобразовательной общеразвивающей программы:</a:t>
            </a:r>
          </a:p>
          <a:p>
            <a:pPr algn="just">
              <a:defRPr/>
            </a:pPr>
            <a:endParaRPr lang="ru-RU" altLang="ru-RU" dirty="0">
              <a:solidFill>
                <a:prstClr val="black"/>
              </a:solidFill>
            </a:endParaRPr>
          </a:p>
          <a:p>
            <a:pPr marL="342900" indent="-342900" algn="just">
              <a:buClr>
                <a:srgbClr val="666633"/>
              </a:buClr>
              <a:buFont typeface="Arial" panose="020B0604020202020204" pitchFamily="34" charset="0"/>
              <a:buChar char="•"/>
              <a:defRPr/>
            </a:pPr>
            <a:r>
              <a:rPr lang="ru-RU" altLang="ru-RU" dirty="0">
                <a:solidFill>
                  <a:prstClr val="black"/>
                </a:solidFill>
              </a:rPr>
              <a:t> </a:t>
            </a:r>
            <a:r>
              <a:rPr lang="ru-RU" altLang="ru-RU" sz="2000" dirty="0">
                <a:solidFill>
                  <a:prstClr val="black"/>
                </a:solidFill>
              </a:rPr>
              <a:t>обучающегося можно </a:t>
            </a:r>
            <a:r>
              <a:rPr lang="ru-RU" altLang="ru-RU" sz="2000" b="1" dirty="0">
                <a:solidFill>
                  <a:srgbClr val="C00000"/>
                </a:solidFill>
              </a:rPr>
              <a:t>обучить</a:t>
            </a:r>
            <a:r>
              <a:rPr lang="ru-RU" altLang="ru-RU" sz="2000" dirty="0">
                <a:solidFill>
                  <a:srgbClr val="C00000"/>
                </a:solidFill>
              </a:rPr>
              <a:t>:</a:t>
            </a:r>
            <a:r>
              <a:rPr lang="ru-RU" altLang="ru-RU" sz="2000" dirty="0">
                <a:solidFill>
                  <a:prstClr val="black"/>
                </a:solidFill>
              </a:rPr>
              <a:t> алгоритму, методам, навыкам, основам, особенностям, последовательности, правилам, приемам, принципам, процессу, способам, техникам, технологиям, этапам, упражнениям и др.;</a:t>
            </a:r>
          </a:p>
          <a:p>
            <a:pPr marL="342900" indent="-342900" algn="just">
              <a:spcBef>
                <a:spcPts val="1200"/>
              </a:spcBef>
              <a:buClr>
                <a:srgbClr val="666633"/>
              </a:buClr>
              <a:buFont typeface="Arial" panose="020B0604020202020204" pitchFamily="34" charset="0"/>
              <a:buChar char="•"/>
              <a:defRPr/>
            </a:pPr>
            <a:r>
              <a:rPr lang="ru-RU" altLang="ru-RU" sz="2000" dirty="0">
                <a:solidFill>
                  <a:prstClr val="black"/>
                </a:solidFill>
              </a:rPr>
              <a:t>у обучающегося можно </a:t>
            </a:r>
            <a:r>
              <a:rPr lang="ru-RU" altLang="ru-RU" sz="2000" b="1" dirty="0">
                <a:solidFill>
                  <a:srgbClr val="C00000"/>
                </a:solidFill>
              </a:rPr>
              <a:t>развивать</a:t>
            </a:r>
            <a:r>
              <a:rPr lang="ru-RU" altLang="ru-RU" sz="2000" dirty="0">
                <a:solidFill>
                  <a:srgbClr val="C00000"/>
                </a:solidFill>
              </a:rPr>
              <a:t>:</a:t>
            </a:r>
            <a:r>
              <a:rPr lang="ru-RU" altLang="ru-RU" sz="2000" dirty="0">
                <a:solidFill>
                  <a:prstClr val="black"/>
                </a:solidFill>
              </a:rPr>
              <a:t> волю, воображение, внимание, восприятие, знания, интеллект, качества, координацию, компетенции, логику, любознательность, мотивацию, моторику, мышление, навыки, память, речь, ритм, склонности, слух, способности, умения, фантазию и др</a:t>
            </a:r>
            <a:r>
              <a:rPr lang="ru-RU" altLang="ru-RU" sz="2000" dirty="0" smtClean="0">
                <a:solidFill>
                  <a:prstClr val="black"/>
                </a:solidFill>
              </a:rPr>
              <a:t>.;</a:t>
            </a:r>
            <a:endParaRPr lang="ru-RU" altLang="ru-RU" sz="2000" dirty="0">
              <a:solidFill>
                <a:prstClr val="black"/>
              </a:solidFill>
            </a:endParaRPr>
          </a:p>
        </p:txBody>
      </p:sp>
      <p:sp>
        <p:nvSpPr>
          <p:cNvPr id="6" name="Прямоугольник 2">
            <a:extLst>
              <a:ext uri="{FF2B5EF4-FFF2-40B4-BE49-F238E27FC236}">
                <a16:creationId xmlns:a16="http://schemas.microsoft.com/office/drawing/2014/main" xmlns="" id="{64B36C39-868D-4DB5-991B-66B3717CC4B6}"/>
              </a:ext>
            </a:extLst>
          </p:cNvPr>
          <p:cNvSpPr>
            <a:spLocks noChangeArrowheads="1"/>
          </p:cNvSpPr>
          <p:nvPr/>
        </p:nvSpPr>
        <p:spPr bwMode="auto">
          <a:xfrm>
            <a:off x="152400" y="3500438"/>
            <a:ext cx="11444326" cy="2708434"/>
          </a:xfrm>
          <a:prstGeom prst="rect">
            <a:avLst/>
          </a:prstGeom>
          <a:solidFill>
            <a:srgbClr val="FFFF00"/>
          </a:solidFill>
          <a:ln>
            <a:noFill/>
          </a:ln>
        </p:spPr>
        <p:txBody>
          <a:bodyPr wrap="square">
            <a:spAutoFit/>
          </a:bodyPr>
          <a:lstStyle/>
          <a:p>
            <a:pPr marL="342900" indent="-342900" algn="just">
              <a:buFont typeface="Arial" pitchFamily="34" charset="0"/>
              <a:buChar char="•"/>
            </a:pPr>
            <a:r>
              <a:rPr lang="ru-RU" altLang="ru-RU" sz="2000" b="1" dirty="0">
                <a:solidFill>
                  <a:srgbClr val="C00000"/>
                </a:solidFill>
                <a:latin typeface="Arial" pitchFamily="34" charset="0"/>
                <a:cs typeface="Arial" pitchFamily="34" charset="0"/>
              </a:rPr>
              <a:t>развивать</a:t>
            </a:r>
            <a:r>
              <a:rPr lang="ru-RU" altLang="ru-RU" dirty="0">
                <a:solidFill>
                  <a:prstClr val="black"/>
                </a:solidFill>
                <a:latin typeface="Arial" pitchFamily="34" charset="0"/>
                <a:cs typeface="Arial" pitchFamily="34" charset="0"/>
              </a:rPr>
              <a:t> можно следующие </a:t>
            </a:r>
            <a:r>
              <a:rPr lang="ru-RU" altLang="ru-RU" sz="2000" b="1" dirty="0">
                <a:solidFill>
                  <a:srgbClr val="C00000"/>
                </a:solidFill>
                <a:latin typeface="Arial" pitchFamily="34" charset="0"/>
                <a:cs typeface="Arial" pitchFamily="34" charset="0"/>
              </a:rPr>
              <a:t>способности</a:t>
            </a:r>
            <a:r>
              <a:rPr lang="ru-RU" altLang="ru-RU" dirty="0">
                <a:solidFill>
                  <a:prstClr val="black"/>
                </a:solidFill>
                <a:latin typeface="Arial" pitchFamily="34" charset="0"/>
                <a:cs typeface="Arial" pitchFamily="34" charset="0"/>
              </a:rPr>
              <a:t> обучающегося: артистические, гуманитарные, инженерные, интеллектуальные, конструктивно-технические, коммуникативные, лингвистические, литературные, математические, музыкальные, организационные, ораторские, поэтические, творческие, физические, художественные и др.;</a:t>
            </a:r>
          </a:p>
          <a:p>
            <a:pPr marL="342900" indent="-342900" algn="just">
              <a:spcBef>
                <a:spcPts val="1200"/>
              </a:spcBef>
              <a:buClr>
                <a:srgbClr val="666633"/>
              </a:buClr>
              <a:buFont typeface="Arial" pitchFamily="34" charset="0"/>
              <a:buChar char="•"/>
            </a:pPr>
            <a:r>
              <a:rPr lang="ru-RU" altLang="ru-RU" sz="2000" b="1" dirty="0">
                <a:solidFill>
                  <a:srgbClr val="C00000"/>
                </a:solidFill>
                <a:latin typeface="Arial" pitchFamily="34" charset="0"/>
                <a:cs typeface="Arial" pitchFamily="34" charset="0"/>
              </a:rPr>
              <a:t>развивать</a:t>
            </a:r>
            <a:r>
              <a:rPr lang="ru-RU" altLang="ru-RU" dirty="0">
                <a:solidFill>
                  <a:prstClr val="black"/>
                </a:solidFill>
                <a:latin typeface="Arial" pitchFamily="34" charset="0"/>
                <a:cs typeface="Arial" pitchFamily="34" charset="0"/>
              </a:rPr>
              <a:t> можно </a:t>
            </a:r>
            <a:r>
              <a:rPr lang="ru-RU" altLang="ru-RU" sz="2000" b="1" dirty="0">
                <a:solidFill>
                  <a:srgbClr val="C00000"/>
                </a:solidFill>
                <a:latin typeface="Arial" pitchFamily="34" charset="0"/>
                <a:cs typeface="Arial" pitchFamily="34" charset="0"/>
              </a:rPr>
              <a:t>мышление</a:t>
            </a:r>
            <a:r>
              <a:rPr lang="ru-RU" altLang="ru-RU" dirty="0">
                <a:solidFill>
                  <a:srgbClr val="C00000"/>
                </a:solidFill>
                <a:latin typeface="Arial" pitchFamily="34" charset="0"/>
                <a:cs typeface="Arial" pitchFamily="34" charset="0"/>
              </a:rPr>
              <a:t>:</a:t>
            </a:r>
            <a:r>
              <a:rPr lang="ru-RU" altLang="ru-RU" dirty="0">
                <a:solidFill>
                  <a:prstClr val="black"/>
                </a:solidFill>
                <a:latin typeface="Arial" pitchFamily="34" charset="0"/>
                <a:cs typeface="Arial" pitchFamily="34" charset="0"/>
              </a:rPr>
              <a:t> инновационное, конструктивное, логическое, наглядно-образное, предпринимательское, пространственное, теоретическое, эмпирическое и др.;</a:t>
            </a:r>
          </a:p>
          <a:p>
            <a:pPr marL="342900" indent="-342900" algn="just">
              <a:spcBef>
                <a:spcPts val="1200"/>
              </a:spcBef>
              <a:buFont typeface="Arial" pitchFamily="34" charset="0"/>
              <a:buChar char="•"/>
            </a:pPr>
            <a:r>
              <a:rPr lang="ru-RU" altLang="ru-RU" sz="2000" b="1" dirty="0">
                <a:solidFill>
                  <a:srgbClr val="C00000"/>
                </a:solidFill>
                <a:latin typeface="Arial" pitchFamily="34" charset="0"/>
                <a:cs typeface="Arial" pitchFamily="34" charset="0"/>
              </a:rPr>
              <a:t>развивать</a:t>
            </a:r>
            <a:r>
              <a:rPr lang="ru-RU" altLang="ru-RU" dirty="0">
                <a:solidFill>
                  <a:srgbClr val="000000"/>
                </a:solidFill>
                <a:latin typeface="Arial" pitchFamily="34" charset="0"/>
                <a:cs typeface="Arial" pitchFamily="34" charset="0"/>
              </a:rPr>
              <a:t> можно следующие </a:t>
            </a:r>
            <a:r>
              <a:rPr lang="ru-RU" altLang="ru-RU" sz="2000" b="1" dirty="0">
                <a:solidFill>
                  <a:srgbClr val="C00000"/>
                </a:solidFill>
                <a:latin typeface="Arial" pitchFamily="34" charset="0"/>
                <a:cs typeface="Arial" pitchFamily="34" charset="0"/>
              </a:rPr>
              <a:t>компетенции</a:t>
            </a:r>
            <a:r>
              <a:rPr lang="ru-RU" altLang="ru-RU" sz="2000" dirty="0">
                <a:solidFill>
                  <a:srgbClr val="C00000"/>
                </a:solidFill>
                <a:latin typeface="Arial" pitchFamily="34" charset="0"/>
                <a:cs typeface="Arial" pitchFamily="34" charset="0"/>
              </a:rPr>
              <a:t> </a:t>
            </a:r>
            <a:r>
              <a:rPr lang="ru-RU" altLang="ru-RU" dirty="0">
                <a:solidFill>
                  <a:srgbClr val="000000"/>
                </a:solidFill>
                <a:latin typeface="Arial" pitchFamily="34" charset="0"/>
                <a:cs typeface="Arial" pitchFamily="34" charset="0"/>
              </a:rPr>
              <a:t>обучающегося: информационные, инновационные, коммуникативные, организационные, предпринимательские и др</a:t>
            </a:r>
            <a:r>
              <a:rPr lang="ru-RU" altLang="ru-RU" dirty="0" smtClean="0">
                <a:solidFill>
                  <a:srgbClr val="000000"/>
                </a:solidFill>
                <a:latin typeface="Arial" pitchFamily="34" charset="0"/>
                <a:cs typeface="Arial" pitchFamily="34" charset="0"/>
              </a:rPr>
              <a:t>.</a:t>
            </a:r>
            <a:r>
              <a:rPr lang="ru-RU" altLang="ru-RU" dirty="0" smtClean="0">
                <a:solidFill>
                  <a:prstClr val="black"/>
                </a:solidFill>
                <a:latin typeface="Arial" pitchFamily="34" charset="0"/>
                <a:cs typeface="Arial" pitchFamily="34" charset="0"/>
              </a:rPr>
              <a:t>;</a:t>
            </a:r>
            <a:endParaRPr lang="ru-RU" altLang="ru-RU" dirty="0">
              <a:solidFill>
                <a:srgbClr val="000000"/>
              </a:solidFill>
              <a:latin typeface="Arial" pitchFamily="34" charset="0"/>
              <a:cs typeface="Arial" pitchFamily="34" charset="0"/>
            </a:endParaRPr>
          </a:p>
        </p:txBody>
      </p:sp>
    </p:spTree>
    <p:extLst>
      <p:ext uri="{BB962C8B-B14F-4D97-AF65-F5344CB8AC3E}">
        <p14:creationId xmlns:p14="http://schemas.microsoft.com/office/powerpoint/2010/main" xmlns="" val="31223599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Прямоугольник 2"/>
          <p:cNvSpPr>
            <a:spLocks noChangeArrowheads="1"/>
          </p:cNvSpPr>
          <p:nvPr/>
        </p:nvSpPr>
        <p:spPr bwMode="auto">
          <a:xfrm>
            <a:off x="381000" y="58739"/>
            <a:ext cx="11001412" cy="2693045"/>
          </a:xfrm>
          <a:prstGeom prst="rect">
            <a:avLst/>
          </a:prstGeom>
          <a:solidFill>
            <a:srgbClr val="FFFF00"/>
          </a:solidFill>
          <a:ln>
            <a:noFill/>
          </a:ln>
        </p:spPr>
        <p:txBody>
          <a:bodyPr wrap="square">
            <a:spAutoFit/>
          </a:bodyPr>
          <a:lstStyle/>
          <a:p>
            <a:pPr marL="342900" indent="-342900" algn="just">
              <a:buClr>
                <a:srgbClr val="666633"/>
              </a:buClr>
              <a:buFont typeface="Arial" pitchFamily="34" charset="0"/>
              <a:buChar char="•"/>
            </a:pPr>
            <a:r>
              <a:rPr lang="ru-RU" altLang="ru-RU" sz="1700" dirty="0">
                <a:solidFill>
                  <a:prstClr val="black"/>
                </a:solidFill>
                <a:latin typeface="Arial" pitchFamily="34" charset="0"/>
                <a:cs typeface="Arial" pitchFamily="34" charset="0"/>
              </a:rPr>
              <a:t>у обучающегося можно </a:t>
            </a:r>
            <a:r>
              <a:rPr lang="ru-RU" altLang="ru-RU" sz="2000" b="1" dirty="0">
                <a:solidFill>
                  <a:srgbClr val="C00000"/>
                </a:solidFill>
                <a:latin typeface="Arial" pitchFamily="34" charset="0"/>
                <a:cs typeface="Arial" pitchFamily="34" charset="0"/>
              </a:rPr>
              <a:t>формировать</a:t>
            </a:r>
            <a:r>
              <a:rPr lang="ru-RU" altLang="ru-RU" sz="1700" dirty="0">
                <a:solidFill>
                  <a:srgbClr val="C00000"/>
                </a:solidFill>
                <a:latin typeface="Arial" pitchFamily="34" charset="0"/>
                <a:cs typeface="Arial" pitchFamily="34" charset="0"/>
              </a:rPr>
              <a:t>:</a:t>
            </a:r>
            <a:r>
              <a:rPr lang="ru-RU" altLang="ru-RU" sz="1700" dirty="0">
                <a:solidFill>
                  <a:prstClr val="black"/>
                </a:solidFill>
                <a:latin typeface="Arial" pitchFamily="34" charset="0"/>
                <a:cs typeface="Arial" pitchFamily="34" charset="0"/>
              </a:rPr>
              <a:t> интерес, заинтересованность, личностные качества, мотивацию, отношение, ценности, культуру, позицию, склонности, способности и др.;</a:t>
            </a:r>
          </a:p>
          <a:p>
            <a:pPr marL="342900" indent="-342900" algn="just">
              <a:spcBef>
                <a:spcPts val="1200"/>
              </a:spcBef>
              <a:buClr>
                <a:srgbClr val="666633"/>
              </a:buClr>
              <a:buFont typeface="Arial" pitchFamily="34" charset="0"/>
              <a:buChar char="•"/>
            </a:pPr>
            <a:r>
              <a:rPr lang="ru-RU" altLang="ru-RU" sz="2000" b="1" dirty="0">
                <a:solidFill>
                  <a:srgbClr val="C00000"/>
                </a:solidFill>
                <a:latin typeface="Arial" pitchFamily="34" charset="0"/>
                <a:cs typeface="Arial" pitchFamily="34" charset="0"/>
              </a:rPr>
              <a:t>формировать</a:t>
            </a:r>
            <a:r>
              <a:rPr lang="ru-RU" altLang="ru-RU" sz="2000" dirty="0">
                <a:solidFill>
                  <a:prstClr val="black"/>
                </a:solidFill>
                <a:latin typeface="Arial" pitchFamily="34" charset="0"/>
                <a:cs typeface="Arial" pitchFamily="34" charset="0"/>
              </a:rPr>
              <a:t> </a:t>
            </a:r>
            <a:r>
              <a:rPr lang="ru-RU" altLang="ru-RU" sz="1700" dirty="0">
                <a:solidFill>
                  <a:prstClr val="black"/>
                </a:solidFill>
                <a:latin typeface="Arial" pitchFamily="34" charset="0"/>
                <a:cs typeface="Arial" pitchFamily="34" charset="0"/>
              </a:rPr>
              <a:t>можно следующие </a:t>
            </a:r>
            <a:r>
              <a:rPr lang="ru-RU" altLang="ru-RU" sz="2000" b="1" dirty="0">
                <a:solidFill>
                  <a:srgbClr val="C00000"/>
                </a:solidFill>
                <a:latin typeface="Arial" pitchFamily="34" charset="0"/>
                <a:cs typeface="Arial" pitchFamily="34" charset="0"/>
              </a:rPr>
              <a:t>личностные качества</a:t>
            </a:r>
            <a:r>
              <a:rPr lang="ru-RU" altLang="ru-RU" sz="2000" dirty="0">
                <a:solidFill>
                  <a:srgbClr val="C00000"/>
                </a:solidFill>
                <a:latin typeface="Arial" pitchFamily="34" charset="0"/>
                <a:cs typeface="Arial" pitchFamily="34" charset="0"/>
              </a:rPr>
              <a:t> </a:t>
            </a:r>
            <a:r>
              <a:rPr lang="ru-RU" altLang="ru-RU" sz="1700" dirty="0">
                <a:solidFill>
                  <a:prstClr val="black"/>
                </a:solidFill>
                <a:latin typeface="Arial" pitchFamily="34" charset="0"/>
                <a:cs typeface="Arial" pitchFamily="34" charset="0"/>
              </a:rPr>
              <a:t>обучающегося: аккуратность, активность, бережливость, вежливость, внимательность, выносливость, дисциплинированность, доброжелательность, добросовестность, духовность, инициативность, исполнительность, коммуникабельность, креативность, мотивацию, настойчивость, общительность, организованность, ответственность, отзывчивость, патриотизм, предприимчивость, пунктуальность, работоспособность, рассудительность, самокритичность, самостоятельность, трудолюбие, уверенность, уважение, усидчивость, целеустремленность и др.;</a:t>
            </a:r>
          </a:p>
        </p:txBody>
      </p:sp>
      <p:sp>
        <p:nvSpPr>
          <p:cNvPr id="4" name="Прямоугольник 2">
            <a:extLst>
              <a:ext uri="{FF2B5EF4-FFF2-40B4-BE49-F238E27FC236}">
                <a16:creationId xmlns:a16="http://schemas.microsoft.com/office/drawing/2014/main" xmlns="" id="{EF898688-4442-445D-BF8B-E38F7284C2B6}"/>
              </a:ext>
            </a:extLst>
          </p:cNvPr>
          <p:cNvSpPr>
            <a:spLocks noChangeArrowheads="1"/>
          </p:cNvSpPr>
          <p:nvPr/>
        </p:nvSpPr>
        <p:spPr bwMode="auto">
          <a:xfrm>
            <a:off x="381000" y="2855263"/>
            <a:ext cx="10031627" cy="4047262"/>
          </a:xfrm>
          <a:prstGeom prst="rect">
            <a:avLst/>
          </a:prstGeom>
          <a:solidFill>
            <a:srgbClr val="FFFF00"/>
          </a:solidFill>
          <a:ln>
            <a:noFill/>
          </a:ln>
        </p:spPr>
        <p:txBody>
          <a:bodyPr wrap="square">
            <a:spAutoFit/>
          </a:bodyPr>
          <a:lstStyle/>
          <a:p>
            <a:pPr marL="342900" indent="-342900" algn="just">
              <a:buFont typeface="Arial" pitchFamily="34" charset="0"/>
              <a:buChar char="•"/>
            </a:pPr>
            <a:r>
              <a:rPr lang="ru-RU" altLang="ru-RU" sz="2000" b="1" dirty="0">
                <a:solidFill>
                  <a:srgbClr val="C00000"/>
                </a:solidFill>
                <a:latin typeface="Arial" pitchFamily="34" charset="0"/>
                <a:cs typeface="Arial" pitchFamily="34" charset="0"/>
              </a:rPr>
              <a:t>формировать</a:t>
            </a:r>
            <a:r>
              <a:rPr lang="ru-RU" altLang="ru-RU" sz="2000" dirty="0">
                <a:solidFill>
                  <a:prstClr val="black"/>
                </a:solidFill>
                <a:latin typeface="Arial" pitchFamily="34" charset="0"/>
                <a:cs typeface="Arial" pitchFamily="34" charset="0"/>
              </a:rPr>
              <a:t> </a:t>
            </a:r>
            <a:r>
              <a:rPr lang="ru-RU" altLang="ru-RU" dirty="0">
                <a:solidFill>
                  <a:prstClr val="black"/>
                </a:solidFill>
                <a:latin typeface="Arial" pitchFamily="34" charset="0"/>
                <a:cs typeface="Arial" pitchFamily="34" charset="0"/>
              </a:rPr>
              <a:t>можно следующие </a:t>
            </a:r>
            <a:r>
              <a:rPr lang="ru-RU" altLang="ru-RU" sz="2000" b="1" dirty="0">
                <a:solidFill>
                  <a:srgbClr val="C00000"/>
                </a:solidFill>
                <a:latin typeface="Arial" pitchFamily="34" charset="0"/>
                <a:cs typeface="Arial" pitchFamily="34" charset="0"/>
              </a:rPr>
              <a:t>ценности</a:t>
            </a:r>
            <a:r>
              <a:rPr lang="ru-RU" altLang="ru-RU" sz="2000" dirty="0">
                <a:solidFill>
                  <a:prstClr val="black"/>
                </a:solidFill>
                <a:latin typeface="Arial" pitchFamily="34" charset="0"/>
                <a:cs typeface="Arial" pitchFamily="34" charset="0"/>
              </a:rPr>
              <a:t> </a:t>
            </a:r>
            <a:r>
              <a:rPr lang="ru-RU" altLang="ru-RU" dirty="0">
                <a:solidFill>
                  <a:prstClr val="black"/>
                </a:solidFill>
                <a:latin typeface="Arial" pitchFamily="34" charset="0"/>
                <a:cs typeface="Arial" pitchFamily="34" charset="0"/>
              </a:rPr>
              <a:t>обучающегося: духовные, культурные, моральные, нравственные, общечеловеческие, патриотические, семейные, эстетические, этические и др.;</a:t>
            </a:r>
          </a:p>
          <a:p>
            <a:pPr marL="342900" indent="-342900" algn="just">
              <a:spcBef>
                <a:spcPts val="600"/>
              </a:spcBef>
              <a:buFont typeface="Arial" pitchFamily="34" charset="0"/>
              <a:buChar char="•"/>
            </a:pPr>
            <a:r>
              <a:rPr lang="ru-RU" altLang="ru-RU" sz="2000" b="1" dirty="0">
                <a:solidFill>
                  <a:srgbClr val="C00000"/>
                </a:solidFill>
                <a:latin typeface="Arial" pitchFamily="34" charset="0"/>
                <a:cs typeface="Arial" pitchFamily="34" charset="0"/>
              </a:rPr>
              <a:t>формировать</a:t>
            </a:r>
            <a:r>
              <a:rPr lang="ru-RU" altLang="ru-RU" dirty="0">
                <a:solidFill>
                  <a:srgbClr val="C00000"/>
                </a:solidFill>
                <a:latin typeface="Arial" pitchFamily="34" charset="0"/>
                <a:cs typeface="Arial" pitchFamily="34" charset="0"/>
              </a:rPr>
              <a:t> можно </a:t>
            </a:r>
            <a:r>
              <a:rPr lang="ru-RU" altLang="ru-RU" sz="2000" b="1" dirty="0">
                <a:solidFill>
                  <a:srgbClr val="C00000"/>
                </a:solidFill>
                <a:latin typeface="Arial" pitchFamily="34" charset="0"/>
                <a:cs typeface="Arial" pitchFamily="34" charset="0"/>
              </a:rPr>
              <a:t>отношение</a:t>
            </a:r>
            <a:r>
              <a:rPr lang="ru-RU" altLang="ru-RU" dirty="0">
                <a:solidFill>
                  <a:srgbClr val="C00000"/>
                </a:solidFill>
                <a:latin typeface="Arial" pitchFamily="34" charset="0"/>
                <a:cs typeface="Arial" pitchFamily="34" charset="0"/>
              </a:rPr>
              <a:t> </a:t>
            </a:r>
            <a:r>
              <a:rPr lang="ru-RU" altLang="ru-RU" dirty="0">
                <a:solidFill>
                  <a:prstClr val="black"/>
                </a:solidFill>
                <a:latin typeface="Arial" pitchFamily="34" charset="0"/>
                <a:cs typeface="Arial" pitchFamily="34" charset="0"/>
              </a:rPr>
              <a:t>к: людям (взрослым, родителям, педагогам, друг другу, представителям другой национальности), животным (бездомным, нуждающимся в помощи), историческому наследию, национальной культуре, национальным традициям и обычаям, природе, родному языку, общественному делу, собственному здоровью, учебе, ценностям жизни и др.;</a:t>
            </a:r>
          </a:p>
          <a:p>
            <a:pPr marL="342900" indent="-342900" algn="just">
              <a:spcBef>
                <a:spcPts val="600"/>
              </a:spcBef>
              <a:buFont typeface="Arial" pitchFamily="34" charset="0"/>
              <a:buChar char="•"/>
            </a:pPr>
            <a:r>
              <a:rPr lang="ru-RU" altLang="ru-RU" sz="2000" b="1" dirty="0">
                <a:solidFill>
                  <a:srgbClr val="C00000"/>
                </a:solidFill>
                <a:latin typeface="Arial" pitchFamily="34" charset="0"/>
                <a:cs typeface="Arial" pitchFamily="34" charset="0"/>
              </a:rPr>
              <a:t>формировать</a:t>
            </a:r>
            <a:r>
              <a:rPr lang="ru-RU" altLang="ru-RU" dirty="0">
                <a:solidFill>
                  <a:srgbClr val="C00000"/>
                </a:solidFill>
                <a:latin typeface="Arial" pitchFamily="34" charset="0"/>
                <a:cs typeface="Arial" pitchFamily="34" charset="0"/>
              </a:rPr>
              <a:t> можно </a:t>
            </a:r>
            <a:r>
              <a:rPr lang="ru-RU" altLang="ru-RU" sz="2000" b="1" dirty="0">
                <a:solidFill>
                  <a:srgbClr val="C00000"/>
                </a:solidFill>
                <a:latin typeface="Arial" pitchFamily="34" charset="0"/>
                <a:cs typeface="Arial" pitchFamily="34" charset="0"/>
              </a:rPr>
              <a:t>культуру</a:t>
            </a:r>
            <a:r>
              <a:rPr lang="ru-RU" altLang="ru-RU" dirty="0">
                <a:solidFill>
                  <a:prstClr val="black"/>
                </a:solidFill>
                <a:latin typeface="Arial" pitchFamily="34" charset="0"/>
                <a:cs typeface="Arial" pitchFamily="34" charset="0"/>
              </a:rPr>
              <a:t>: духовную, здорового и безопасного образа жизни, информационную, коммуникативную, поведения, речи, сотрудничества, труда, экологическую и др. </a:t>
            </a:r>
          </a:p>
          <a:p>
            <a:pPr marL="342900" indent="-342900" algn="just">
              <a:spcBef>
                <a:spcPts val="600"/>
              </a:spcBef>
              <a:buFont typeface="Arial" pitchFamily="34" charset="0"/>
              <a:buChar char="•"/>
            </a:pPr>
            <a:r>
              <a:rPr lang="ru-RU" altLang="ru-RU" sz="2000" b="1" dirty="0">
                <a:solidFill>
                  <a:srgbClr val="C00000"/>
                </a:solidFill>
                <a:latin typeface="Arial" pitchFamily="34" charset="0"/>
                <a:cs typeface="Arial" pitchFamily="34" charset="0"/>
              </a:rPr>
              <a:t>формировать</a:t>
            </a:r>
            <a:r>
              <a:rPr lang="ru-RU" altLang="ru-RU" dirty="0">
                <a:solidFill>
                  <a:srgbClr val="C00000"/>
                </a:solidFill>
                <a:latin typeface="Arial" pitchFamily="34" charset="0"/>
                <a:cs typeface="Arial" pitchFamily="34" charset="0"/>
              </a:rPr>
              <a:t> можно </a:t>
            </a:r>
            <a:r>
              <a:rPr lang="ru-RU" altLang="ru-RU" sz="2000" b="1" dirty="0">
                <a:solidFill>
                  <a:srgbClr val="C00000"/>
                </a:solidFill>
                <a:latin typeface="Arial" pitchFamily="34" charset="0"/>
                <a:cs typeface="Arial" pitchFamily="34" charset="0"/>
              </a:rPr>
              <a:t>позицию</a:t>
            </a:r>
            <a:r>
              <a:rPr lang="ru-RU" altLang="ru-RU" sz="2000" dirty="0">
                <a:solidFill>
                  <a:prstClr val="black"/>
                </a:solidFill>
                <a:latin typeface="Arial" pitchFamily="34" charset="0"/>
                <a:cs typeface="Arial" pitchFamily="34" charset="0"/>
              </a:rPr>
              <a:t>: </a:t>
            </a:r>
            <a:r>
              <a:rPr lang="ru-RU" altLang="ru-RU" dirty="0">
                <a:solidFill>
                  <a:prstClr val="black"/>
                </a:solidFill>
                <a:latin typeface="Arial" pitchFamily="34" charset="0"/>
                <a:cs typeface="Arial" pitchFamily="34" charset="0"/>
              </a:rPr>
              <a:t>гражданскую, моральную, нравственную, этическую и др. </a:t>
            </a:r>
          </a:p>
        </p:txBody>
      </p:sp>
    </p:spTree>
    <p:extLst>
      <p:ext uri="{BB962C8B-B14F-4D97-AF65-F5344CB8AC3E}">
        <p14:creationId xmlns:p14="http://schemas.microsoft.com/office/powerpoint/2010/main" xmlns="" val="10893278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DE13B9A-A39D-CFFE-5564-E63FFCB9B117}"/>
              </a:ext>
            </a:extLst>
          </p:cNvPr>
          <p:cNvSpPr>
            <a:spLocks noGrp="1"/>
          </p:cNvSpPr>
          <p:nvPr>
            <p:ph type="title"/>
          </p:nvPr>
        </p:nvSpPr>
        <p:spPr>
          <a:xfrm>
            <a:off x="677334" y="609600"/>
            <a:ext cx="9076266" cy="1533516"/>
          </a:xfrm>
        </p:spPr>
        <p:txBody>
          <a:bodyPr>
            <a:normAutofit fontScale="90000"/>
          </a:bodyPr>
          <a:lstStyle/>
          <a:p>
            <a:r>
              <a:rPr lang="ru-RU" b="1" dirty="0"/>
              <a:t>Направленности</a:t>
            </a:r>
            <a:r>
              <a:rPr lang="ru-RU" dirty="0"/>
              <a:t> </a:t>
            </a:r>
            <a:r>
              <a:rPr lang="ru-RU" b="1" dirty="0"/>
              <a:t>дополнительных общеобразовательных общеразвивающих программ </a:t>
            </a:r>
            <a:r>
              <a:rPr lang="ru-RU" dirty="0"/>
              <a:t>(ДООП)</a:t>
            </a:r>
          </a:p>
        </p:txBody>
      </p:sp>
      <p:sp>
        <p:nvSpPr>
          <p:cNvPr id="3" name="Объект 2">
            <a:extLst>
              <a:ext uri="{FF2B5EF4-FFF2-40B4-BE49-F238E27FC236}">
                <a16:creationId xmlns:a16="http://schemas.microsoft.com/office/drawing/2014/main" xmlns="" id="{10EE81FA-6C64-7400-CE49-220388394CC9}"/>
              </a:ext>
            </a:extLst>
          </p:cNvPr>
          <p:cNvSpPr>
            <a:spLocks noGrp="1"/>
          </p:cNvSpPr>
          <p:nvPr>
            <p:ph idx="1"/>
          </p:nvPr>
        </p:nvSpPr>
        <p:spPr>
          <a:xfrm>
            <a:off x="809588" y="2357430"/>
            <a:ext cx="10572824" cy="4214842"/>
          </a:xfrm>
        </p:spPr>
        <p:txBody>
          <a:bodyPr>
            <a:normAutofit lnSpcReduction="10000"/>
          </a:bodyPr>
          <a:lstStyle/>
          <a:p>
            <a:endParaRPr lang="ru-RU" sz="3200" b="1" dirty="0" smtClean="0">
              <a:solidFill>
                <a:schemeClr val="tx1"/>
              </a:solidFill>
              <a:latin typeface="Calibri"/>
            </a:endParaRPr>
          </a:p>
          <a:p>
            <a:r>
              <a:rPr lang="ru-RU" sz="3200" b="1" dirty="0" smtClean="0">
                <a:solidFill>
                  <a:schemeClr val="tx1"/>
                </a:solidFill>
                <a:latin typeface="Calibri"/>
              </a:rPr>
              <a:t>Дополнительная </a:t>
            </a:r>
            <a:r>
              <a:rPr lang="ru-RU" sz="3200" b="1" dirty="0">
                <a:solidFill>
                  <a:schemeClr val="tx1"/>
                </a:solidFill>
                <a:latin typeface="Calibri"/>
              </a:rPr>
              <a:t>общеобразовательная программа имеет одну из следующих </a:t>
            </a:r>
            <a:r>
              <a:rPr lang="ru-RU" sz="3200" b="1" dirty="0" smtClean="0">
                <a:solidFill>
                  <a:schemeClr val="tx1"/>
                </a:solidFill>
                <a:latin typeface="Calibri"/>
              </a:rPr>
              <a:t> 6 направленностей</a:t>
            </a:r>
            <a:r>
              <a:rPr lang="ru-RU" sz="3200" b="1" dirty="0">
                <a:solidFill>
                  <a:schemeClr val="tx1"/>
                </a:solidFill>
                <a:latin typeface="Calibri"/>
              </a:rPr>
              <a:t>: </a:t>
            </a:r>
            <a:r>
              <a:rPr lang="ru-RU" sz="3200" b="1" dirty="0">
                <a:solidFill>
                  <a:schemeClr val="accent5"/>
                </a:solidFill>
                <a:latin typeface="Calibri"/>
              </a:rPr>
              <a:t>техническую</a:t>
            </a:r>
            <a:r>
              <a:rPr lang="ru-RU" sz="3200" b="1" dirty="0">
                <a:solidFill>
                  <a:schemeClr val="tx1"/>
                </a:solidFill>
                <a:latin typeface="Calibri"/>
              </a:rPr>
              <a:t>, </a:t>
            </a:r>
            <a:r>
              <a:rPr lang="ru-RU" sz="3200" b="1" dirty="0">
                <a:solidFill>
                  <a:schemeClr val="accent2">
                    <a:lumMod val="75000"/>
                  </a:schemeClr>
                </a:solidFill>
                <a:latin typeface="Calibri"/>
              </a:rPr>
              <a:t>естественнонаучную</a:t>
            </a:r>
            <a:r>
              <a:rPr lang="ru-RU" sz="3200" b="1" dirty="0">
                <a:solidFill>
                  <a:schemeClr val="tx1"/>
                </a:solidFill>
                <a:latin typeface="Calibri"/>
              </a:rPr>
              <a:t>, </a:t>
            </a:r>
            <a:r>
              <a:rPr lang="ru-RU" sz="3200" b="1" dirty="0">
                <a:solidFill>
                  <a:schemeClr val="accent3"/>
                </a:solidFill>
                <a:latin typeface="Calibri"/>
              </a:rPr>
              <a:t>художественную, </a:t>
            </a:r>
            <a:r>
              <a:rPr lang="ru-RU" sz="3200" b="1" dirty="0">
                <a:solidFill>
                  <a:schemeClr val="accent6"/>
                </a:solidFill>
                <a:latin typeface="Calibri"/>
              </a:rPr>
              <a:t>туристско-краеведческую, </a:t>
            </a:r>
            <a:r>
              <a:rPr lang="ru-RU" sz="3200" b="1" dirty="0">
                <a:solidFill>
                  <a:srgbClr val="7030A0"/>
                </a:solidFill>
                <a:latin typeface="Calibri"/>
              </a:rPr>
              <a:t>социально-гуманитарную</a:t>
            </a:r>
            <a:r>
              <a:rPr lang="ru-RU" sz="3200" b="1" dirty="0">
                <a:solidFill>
                  <a:schemeClr val="tx1"/>
                </a:solidFill>
                <a:latin typeface="Calibri"/>
              </a:rPr>
              <a:t>, </a:t>
            </a:r>
            <a:r>
              <a:rPr lang="ru-RU" sz="3200" b="1" dirty="0">
                <a:solidFill>
                  <a:srgbClr val="009999"/>
                </a:solidFill>
                <a:latin typeface="Calibri"/>
              </a:rPr>
              <a:t>физкультурно-спортивную</a:t>
            </a:r>
            <a:r>
              <a:rPr lang="ru-RU" sz="3200" b="1" dirty="0">
                <a:solidFill>
                  <a:schemeClr val="tx1"/>
                </a:solidFill>
                <a:latin typeface="Calibri"/>
              </a:rPr>
              <a:t>.</a:t>
            </a:r>
          </a:p>
          <a:p>
            <a:pPr marL="0" indent="0" algn="just">
              <a:buNone/>
            </a:pPr>
            <a:endParaRPr lang="ru-RU" sz="1800" b="1" i="1" dirty="0">
              <a:solidFill>
                <a:prstClr val="black"/>
              </a:solidFill>
              <a:latin typeface="Calibri"/>
            </a:endParaRPr>
          </a:p>
          <a:p>
            <a:pPr algn="just"/>
            <a:r>
              <a:rPr lang="ru-RU" sz="1800" b="1" i="1" dirty="0">
                <a:solidFill>
                  <a:prstClr val="black"/>
                </a:solidFill>
                <a:latin typeface="Calibri"/>
              </a:rPr>
              <a:t>Требование установлено п. 11 Порядка организации и осуществления образовательной деятельности по дополнительным общеобразовательным программам, утвержденного приказом Министерства просвещения Российской Федерации </a:t>
            </a:r>
            <a:r>
              <a:rPr lang="ru-RU" sz="2400" b="1" i="1" dirty="0">
                <a:solidFill>
                  <a:schemeClr val="accent5"/>
                </a:solidFill>
                <a:latin typeface="Calibri"/>
              </a:rPr>
              <a:t>от 27 июля 2022 г. № 629</a:t>
            </a:r>
            <a:r>
              <a:rPr lang="ru-RU" sz="2400" b="1" i="1" dirty="0">
                <a:solidFill>
                  <a:prstClr val="black"/>
                </a:solidFill>
                <a:latin typeface="Calibri"/>
              </a:rPr>
              <a:t> .</a:t>
            </a:r>
          </a:p>
          <a:p>
            <a:endParaRPr lang="ru-RU" dirty="0"/>
          </a:p>
        </p:txBody>
      </p:sp>
      <p:sp>
        <p:nvSpPr>
          <p:cNvPr id="5" name="TextBox 4">
            <a:extLst>
              <a:ext uri="{FF2B5EF4-FFF2-40B4-BE49-F238E27FC236}">
                <a16:creationId xmlns:a16="http://schemas.microsoft.com/office/drawing/2014/main" xmlns="" id="{55C90C4A-8914-5221-3C0A-94A4E1BA5A27}"/>
              </a:ext>
            </a:extLst>
          </p:cNvPr>
          <p:cNvSpPr txBox="1"/>
          <p:nvPr/>
        </p:nvSpPr>
        <p:spPr>
          <a:xfrm>
            <a:off x="9069858" y="214654"/>
            <a:ext cx="2905897" cy="923330"/>
          </a:xfrm>
          <a:prstGeom prst="rect">
            <a:avLst/>
          </a:prstGeom>
          <a:solidFill>
            <a:schemeClr val="accent5">
              <a:lumMod val="60000"/>
              <a:lumOff val="40000"/>
            </a:schemeClr>
          </a:solidFill>
          <a:ln>
            <a:solidFill>
              <a:schemeClr val="accent5"/>
            </a:solidFill>
          </a:ln>
        </p:spPr>
        <p:txBody>
          <a:bodyPr wrap="square">
            <a:spAutoFit/>
          </a:bodyPr>
          <a:lstStyle/>
          <a:p>
            <a:pPr algn="ctr"/>
            <a:r>
              <a:rPr lang="ru-RU" b="1" dirty="0">
                <a:latin typeface="Calibri"/>
              </a:rPr>
              <a:t>ШАГ 1. </a:t>
            </a:r>
          </a:p>
          <a:p>
            <a:pPr algn="ctr"/>
            <a:r>
              <a:rPr lang="ru-RU" b="1" dirty="0">
                <a:latin typeface="Calibri"/>
              </a:rPr>
              <a:t>ОПРЕДЕЛЯЕМ НАПРАВЛЕННОСТЬ</a:t>
            </a:r>
            <a:endParaRPr lang="ru-RU" dirty="0"/>
          </a:p>
        </p:txBody>
      </p:sp>
    </p:spTree>
    <p:extLst>
      <p:ext uri="{BB962C8B-B14F-4D97-AF65-F5344CB8AC3E}">
        <p14:creationId xmlns:p14="http://schemas.microsoft.com/office/powerpoint/2010/main" xmlns="" val="38552790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428604"/>
            <a:ext cx="10972800" cy="428628"/>
          </a:xfrm>
        </p:spPr>
        <p:txBody>
          <a:bodyPr>
            <a:normAutofit fontScale="90000"/>
          </a:bodyPr>
          <a:lstStyle/>
          <a:p>
            <a:r>
              <a:rPr lang="ru-RU" sz="3200" b="1" dirty="0" smtClean="0">
                <a:solidFill>
                  <a:srgbClr val="FF0000"/>
                </a:solidFill>
              </a:rPr>
              <a:t>1.3.Содержание программы</a:t>
            </a:r>
            <a:endParaRPr lang="ru-RU" sz="3200" b="1" dirty="0">
              <a:solidFill>
                <a:srgbClr val="FF0000"/>
              </a:solidFill>
            </a:endParaRPr>
          </a:p>
        </p:txBody>
      </p:sp>
      <p:sp>
        <p:nvSpPr>
          <p:cNvPr id="3" name="Содержимое 2"/>
          <p:cNvSpPr>
            <a:spLocks noGrp="1"/>
          </p:cNvSpPr>
          <p:nvPr>
            <p:ph idx="1"/>
          </p:nvPr>
        </p:nvSpPr>
        <p:spPr>
          <a:xfrm>
            <a:off x="609600" y="928670"/>
            <a:ext cx="10972800" cy="5643601"/>
          </a:xfrm>
        </p:spPr>
        <p:txBody>
          <a:bodyPr>
            <a:normAutofit/>
          </a:bodyPr>
          <a:lstStyle/>
          <a:p>
            <a:pPr>
              <a:buNone/>
            </a:pPr>
            <a:r>
              <a:rPr lang="ru-RU" sz="2000" dirty="0" smtClean="0"/>
              <a:t>Содержание программы должно быть отражено </a:t>
            </a:r>
            <a:r>
              <a:rPr lang="ru-RU" sz="2000" b="1" dirty="0" smtClean="0"/>
              <a:t>в учебном плане и содержании учебного плана.</a:t>
            </a:r>
          </a:p>
          <a:p>
            <a:pPr>
              <a:buNone/>
            </a:pPr>
            <a:r>
              <a:rPr lang="ru-RU" sz="2000" b="1" dirty="0" smtClean="0"/>
              <a:t> Учебный план составляется на каждый год обучения.</a:t>
            </a:r>
          </a:p>
          <a:p>
            <a:pPr>
              <a:buNone/>
            </a:pPr>
            <a:r>
              <a:rPr lang="ru-RU" sz="2000" dirty="0" smtClean="0"/>
              <a:t>        Педагог имеет право самостоятельно  распределять часы по темам в пределах установленного времени с 01.09. по 31.05 текущего учебного года. Если педагог  в УП предусмотрел индивидуальные  и (или) индивидуально-групповые  занятия, то необходимо  включить их в УП.</a:t>
            </a:r>
            <a:endParaRPr lang="ru-RU" sz="1600" dirty="0" smtClean="0"/>
          </a:p>
          <a:p>
            <a:pPr>
              <a:buNone/>
            </a:pPr>
            <a:r>
              <a:rPr lang="ru-RU" sz="2400" b="1" dirty="0" smtClean="0">
                <a:solidFill>
                  <a:srgbClr val="FF0000"/>
                </a:solidFill>
              </a:rPr>
              <a:t>        1.Учебный план</a:t>
            </a:r>
            <a:r>
              <a:rPr lang="ru-RU" sz="2400" dirty="0" smtClean="0">
                <a:solidFill>
                  <a:srgbClr val="FF0000"/>
                </a:solidFill>
              </a:rPr>
              <a:t> </a:t>
            </a:r>
            <a:r>
              <a:rPr lang="ru-RU" sz="2400" dirty="0" smtClean="0"/>
              <a:t>(УП</a:t>
            </a:r>
            <a:r>
              <a:rPr lang="ru-RU" sz="1600" dirty="0" smtClean="0"/>
              <a:t>) содержит следующие </a:t>
            </a:r>
            <a:r>
              <a:rPr lang="ru-RU" sz="1800" b="1" dirty="0" smtClean="0"/>
              <a:t>обязательные элементы: </a:t>
            </a:r>
          </a:p>
          <a:p>
            <a:pPr>
              <a:buNone/>
            </a:pPr>
            <a:r>
              <a:rPr lang="ru-RU" sz="1600" dirty="0" smtClean="0"/>
              <a:t>        </a:t>
            </a:r>
            <a:r>
              <a:rPr lang="ru-RU" sz="1800" dirty="0" smtClean="0"/>
              <a:t>перечень, трудоемкость, последовательность и распределение по периодам обучения учебных предметов, курсов, дисциплин (модулей), тем, практики, иных видов учебной деятельности и формы аттестации обучающихся (Закон № 273- ФЗ, ст. 2, п. 22; ст. 47, п. 5).</a:t>
            </a:r>
          </a:p>
          <a:p>
            <a:pPr algn="ctr">
              <a:buNone/>
            </a:pPr>
            <a:r>
              <a:rPr lang="ru-RU" sz="1600" b="1" dirty="0" smtClean="0">
                <a:solidFill>
                  <a:srgbClr val="FF0000"/>
                </a:solidFill>
              </a:rPr>
              <a:t>Учебный план </a:t>
            </a:r>
            <a:r>
              <a:rPr lang="ru-RU" sz="1600" dirty="0" smtClean="0"/>
              <a:t>(год обучения)</a:t>
            </a:r>
          </a:p>
          <a:p>
            <a:pPr algn="ctr">
              <a:buNone/>
            </a:pPr>
            <a:endParaRPr lang="ru-RU" sz="1600" dirty="0"/>
          </a:p>
        </p:txBody>
      </p:sp>
      <p:sp>
        <p:nvSpPr>
          <p:cNvPr id="4" name="Нижний колонтитул 3"/>
          <p:cNvSpPr>
            <a:spLocks noGrp="1"/>
          </p:cNvSpPr>
          <p:nvPr>
            <p:ph type="ftr" sz="quarter" idx="11"/>
          </p:nvPr>
        </p:nvSpPr>
        <p:spPr/>
        <p:txBody>
          <a:bodyPr/>
          <a:lstStyle/>
          <a:p>
            <a:r>
              <a:rPr lang="ru-RU" smtClean="0"/>
              <a:t>Региональный модельный центр дополнительного образования детей Владимирской области</a:t>
            </a:r>
            <a:endParaRPr lang="ru-RU" dirty="0"/>
          </a:p>
        </p:txBody>
      </p:sp>
      <p:graphicFrame>
        <p:nvGraphicFramePr>
          <p:cNvPr id="5" name="Таблица 4"/>
          <p:cNvGraphicFramePr>
            <a:graphicFrameLocks noGrp="1"/>
          </p:cNvGraphicFramePr>
          <p:nvPr/>
        </p:nvGraphicFramePr>
        <p:xfrm>
          <a:off x="1738282" y="4643446"/>
          <a:ext cx="8128002" cy="1380880"/>
        </p:xfrm>
        <a:graphic>
          <a:graphicData uri="http://schemas.openxmlformats.org/drawingml/2006/table">
            <a:tbl>
              <a:tblPr firstRow="1" bandRow="1">
                <a:tableStyleId>{5C22544A-7EE6-4342-B048-85BDC9FD1C3A}</a:tableStyleId>
              </a:tblPr>
              <a:tblGrid>
                <a:gridCol w="428628"/>
                <a:gridCol w="2280706"/>
                <a:gridCol w="1354667"/>
                <a:gridCol w="1354667"/>
                <a:gridCol w="1354667"/>
                <a:gridCol w="1354667"/>
              </a:tblGrid>
              <a:tr h="571503">
                <a:tc rowSpan="2">
                  <a:txBody>
                    <a:bodyPr/>
                    <a:lstStyle/>
                    <a:p>
                      <a:r>
                        <a:rPr lang="ru-RU" sz="1400" dirty="0" smtClean="0"/>
                        <a:t>№</a:t>
                      </a:r>
                    </a:p>
                    <a:p>
                      <a:r>
                        <a:rPr lang="ru-RU" sz="1400" dirty="0" smtClean="0"/>
                        <a:t>п/</a:t>
                      </a:r>
                      <a:r>
                        <a:rPr lang="ru-RU" sz="1400" dirty="0" err="1" smtClean="0"/>
                        <a:t>п</a:t>
                      </a:r>
                      <a:endParaRPr lang="ru-RU" sz="1400" dirty="0"/>
                    </a:p>
                  </a:txBody>
                  <a:tcPr/>
                </a:tc>
                <a:tc rowSpan="2">
                  <a:txBody>
                    <a:bodyPr/>
                    <a:lstStyle/>
                    <a:p>
                      <a:r>
                        <a:rPr lang="ru-RU" sz="1400" dirty="0" smtClean="0"/>
                        <a:t>Наименование раздела темы</a:t>
                      </a:r>
                      <a:endParaRPr lang="ru-RU" sz="1400" dirty="0"/>
                    </a:p>
                  </a:txBody>
                  <a:tcPr/>
                </a:tc>
                <a:tc gridSpan="3">
                  <a:txBody>
                    <a:bodyPr/>
                    <a:lstStyle/>
                    <a:p>
                      <a:pPr algn="ctr"/>
                      <a:r>
                        <a:rPr lang="ru-RU" dirty="0" smtClean="0"/>
                        <a:t>Количество часов</a:t>
                      </a:r>
                      <a:endParaRPr lang="ru-RU" dirty="0"/>
                    </a:p>
                  </a:txBody>
                  <a:tcPr/>
                </a:tc>
                <a:tc hMerge="1">
                  <a:txBody>
                    <a:bodyPr/>
                    <a:lstStyle/>
                    <a:p>
                      <a:endParaRPr lang="ru-RU" dirty="0"/>
                    </a:p>
                  </a:txBody>
                  <a:tcPr/>
                </a:tc>
                <a:tc hMerge="1">
                  <a:txBody>
                    <a:bodyPr/>
                    <a:lstStyle/>
                    <a:p>
                      <a:endParaRPr lang="ru-RU" sz="1400" dirty="0"/>
                    </a:p>
                  </a:txBody>
                  <a:tcPr/>
                </a:tc>
                <a:tc rowSpan="2">
                  <a:txBody>
                    <a:bodyPr/>
                    <a:lstStyle/>
                    <a:p>
                      <a:pPr algn="ctr"/>
                      <a:r>
                        <a:rPr lang="ru-RU" sz="1400" dirty="0" smtClean="0"/>
                        <a:t>Формы аттестации</a:t>
                      </a:r>
                      <a:endParaRPr lang="ru-RU" sz="1400" dirty="0"/>
                    </a:p>
                  </a:txBody>
                  <a:tcPr/>
                </a:tc>
              </a:tr>
              <a:tr h="145554">
                <a:tc vMerge="1">
                  <a:txBody>
                    <a:bodyPr/>
                    <a:lstStyle/>
                    <a:p>
                      <a:endParaRPr lang="ru-RU" dirty="0"/>
                    </a:p>
                  </a:txBody>
                  <a:tcPr/>
                </a:tc>
                <a:tc vMerge="1">
                  <a:txBody>
                    <a:bodyPr/>
                    <a:lstStyle/>
                    <a:p>
                      <a:endParaRPr lang="ru-RU" dirty="0"/>
                    </a:p>
                  </a:txBody>
                  <a:tcPr/>
                </a:tc>
                <a:tc>
                  <a:txBody>
                    <a:bodyPr/>
                    <a:lstStyle/>
                    <a:p>
                      <a:r>
                        <a:rPr lang="ru-RU" dirty="0" smtClean="0"/>
                        <a:t>Всего</a:t>
                      </a:r>
                      <a:endParaRPr lang="ru-RU" dirty="0"/>
                    </a:p>
                  </a:txBody>
                  <a:tcPr/>
                </a:tc>
                <a:tc>
                  <a:txBody>
                    <a:bodyPr/>
                    <a:lstStyle/>
                    <a:p>
                      <a:r>
                        <a:rPr lang="ru-RU" dirty="0" smtClean="0"/>
                        <a:t>Теория</a:t>
                      </a:r>
                      <a:endParaRPr lang="ru-RU" dirty="0"/>
                    </a:p>
                  </a:txBody>
                  <a:tcPr/>
                </a:tc>
                <a:tc>
                  <a:txBody>
                    <a:bodyPr/>
                    <a:lstStyle/>
                    <a:p>
                      <a:r>
                        <a:rPr lang="ru-RU" dirty="0" smtClean="0"/>
                        <a:t>Практика</a:t>
                      </a:r>
                      <a:endParaRPr lang="ru-RU" dirty="0"/>
                    </a:p>
                  </a:txBody>
                  <a:tcPr/>
                </a:tc>
                <a:tc vMerge="1">
                  <a:txBody>
                    <a:bodyPr/>
                    <a:lstStyle/>
                    <a:p>
                      <a:endParaRPr lang="ru-RU" dirty="0"/>
                    </a:p>
                  </a:txBody>
                  <a:tcPr/>
                </a:tc>
              </a:tr>
              <a:tr h="443617">
                <a:tc>
                  <a:txBody>
                    <a:bodyPr/>
                    <a:lstStyle/>
                    <a:p>
                      <a:r>
                        <a:rPr lang="ru-RU" dirty="0" smtClean="0"/>
                        <a:t>1</a:t>
                      </a:r>
                      <a:endParaRPr lang="ru-RU" dirty="0"/>
                    </a:p>
                  </a:txBody>
                  <a:tcPr/>
                </a:tc>
                <a:tc>
                  <a:txBody>
                    <a:bodyPr/>
                    <a:lstStyle/>
                    <a:p>
                      <a:r>
                        <a:rPr lang="ru-RU" dirty="0" smtClean="0"/>
                        <a:t>Вводное занятие</a:t>
                      </a:r>
                      <a:endParaRPr lang="ru-RU" dirty="0"/>
                    </a:p>
                  </a:txBody>
                  <a:tcPr/>
                </a:tc>
                <a:tc>
                  <a:txBody>
                    <a:bodyPr/>
                    <a:lstStyle/>
                    <a:p>
                      <a:endParaRPr lang="ru-RU"/>
                    </a:p>
                  </a:txBody>
                  <a:tcPr/>
                </a:tc>
                <a:tc>
                  <a:txBody>
                    <a:bodyPr/>
                    <a:lstStyle/>
                    <a:p>
                      <a:endParaRPr lang="ru-RU"/>
                    </a:p>
                  </a:txBody>
                  <a:tcPr/>
                </a:tc>
                <a:tc>
                  <a:txBody>
                    <a:bodyPr/>
                    <a:lstStyle/>
                    <a:p>
                      <a:endParaRPr lang="ru-RU"/>
                    </a:p>
                  </a:txBody>
                  <a:tcPr/>
                </a:tc>
                <a:tc>
                  <a:txBody>
                    <a:bodyPr/>
                    <a:lstStyle/>
                    <a:p>
                      <a:endParaRPr lang="ru-RU" dirty="0"/>
                    </a:p>
                  </a:txBody>
                  <a:tcPr/>
                </a:tc>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654032"/>
          </a:xfrm>
        </p:spPr>
        <p:txBody>
          <a:bodyPr>
            <a:normAutofit/>
          </a:bodyPr>
          <a:lstStyle/>
          <a:p>
            <a:r>
              <a:rPr lang="ru-RU" sz="2800" b="1" dirty="0" smtClean="0">
                <a:solidFill>
                  <a:srgbClr val="FF0000"/>
                </a:solidFill>
              </a:rPr>
              <a:t>1.3.Содержание учебного</a:t>
            </a:r>
            <a:r>
              <a:rPr lang="ru-RU" sz="2400" b="1" dirty="0" smtClean="0">
                <a:solidFill>
                  <a:srgbClr val="FF0000"/>
                </a:solidFill>
              </a:rPr>
              <a:t> плана </a:t>
            </a:r>
            <a:r>
              <a:rPr lang="ru-RU" sz="2400" dirty="0" smtClean="0"/>
              <a:t>(год обучения)</a:t>
            </a:r>
            <a:endParaRPr lang="ru-RU" sz="2400" dirty="0"/>
          </a:p>
        </p:txBody>
      </p:sp>
      <p:sp>
        <p:nvSpPr>
          <p:cNvPr id="3" name="Содержимое 2"/>
          <p:cNvSpPr>
            <a:spLocks noGrp="1"/>
          </p:cNvSpPr>
          <p:nvPr>
            <p:ph idx="1"/>
          </p:nvPr>
        </p:nvSpPr>
        <p:spPr>
          <a:xfrm>
            <a:off x="609600" y="1000108"/>
            <a:ext cx="10972800" cy="5357849"/>
          </a:xfrm>
        </p:spPr>
        <p:txBody>
          <a:bodyPr>
            <a:normAutofit fontScale="62500" lnSpcReduction="20000"/>
          </a:bodyPr>
          <a:lstStyle/>
          <a:p>
            <a:pPr>
              <a:buNone/>
            </a:pPr>
            <a:r>
              <a:rPr lang="ru-RU" b="1" dirty="0" smtClean="0"/>
              <a:t>Содержание учебного плана (год обучения)</a:t>
            </a:r>
            <a:r>
              <a:rPr lang="ru-RU" dirty="0" smtClean="0"/>
              <a:t> – реферативное описание разделов и тем программы в соответствии с последовательностью, заданной учебным планом, включая описание теоретических и практических частей и форм контроля по каждой теме; должен соответствовать целеполаганию и прогнозируемым результатам освоения программы. </a:t>
            </a:r>
          </a:p>
          <a:p>
            <a:pPr>
              <a:buNone/>
            </a:pPr>
            <a:endParaRPr lang="ru-RU" dirty="0" smtClean="0"/>
          </a:p>
          <a:p>
            <a:pPr>
              <a:buNone/>
            </a:pPr>
            <a:r>
              <a:rPr lang="ru-RU" dirty="0" smtClean="0"/>
              <a:t>При оформлении содержания следует придерживаться ряда </a:t>
            </a:r>
            <a:r>
              <a:rPr lang="ru-RU" b="1" dirty="0" smtClean="0"/>
              <a:t>общих правил:</a:t>
            </a:r>
            <a:endParaRPr lang="ru-RU" dirty="0" smtClean="0"/>
          </a:p>
          <a:p>
            <a:r>
              <a:rPr lang="ru-RU" dirty="0" smtClean="0"/>
              <a:t> содержание составляется согласно УП; </a:t>
            </a:r>
          </a:p>
          <a:p>
            <a:r>
              <a:rPr lang="ru-RU" b="1" dirty="0" smtClean="0"/>
              <a:t> название раздела, темы, формулировка и порядок расположения разделов и тем должны полностью соответствовать их формулировке и расположению в УП;</a:t>
            </a:r>
          </a:p>
          <a:p>
            <a:r>
              <a:rPr lang="ru-RU" b="1" dirty="0" smtClean="0"/>
              <a:t> необходимо соблюдать деление на теорию и практику по каждому разделу //теме с указанием количества часов, формы контроля по данному разделу // теме; </a:t>
            </a:r>
          </a:p>
          <a:p>
            <a:r>
              <a:rPr lang="ru-RU" b="1" dirty="0" smtClean="0"/>
              <a:t>материал следует излагать назывными предложениями; </a:t>
            </a:r>
          </a:p>
          <a:p>
            <a:r>
              <a:rPr lang="ru-RU" b="1" dirty="0" smtClean="0"/>
              <a:t> содержание каждого года обучения целесообразно оформлять отдельно;</a:t>
            </a:r>
          </a:p>
          <a:p>
            <a:r>
              <a:rPr lang="ru-RU" b="1" dirty="0" smtClean="0"/>
              <a:t> в содержании могут размещаться ссылки на приложения (например, на правила выполнения упражнений, репертуар, стр.соц.сетей и т.п.);</a:t>
            </a:r>
          </a:p>
          <a:p>
            <a:r>
              <a:rPr lang="ru-RU" b="1" dirty="0" smtClean="0"/>
              <a:t>  в содержании могут быть представлены вариативные образовательные маршруты, задания разного уровня сложности в соответствие с уровнем усвоения учебного материала.</a:t>
            </a:r>
            <a:endParaRPr lang="ru-RU" b="1" dirty="0"/>
          </a:p>
        </p:txBody>
      </p:sp>
      <p:sp>
        <p:nvSpPr>
          <p:cNvPr id="4" name="Нижний колонтитул 3"/>
          <p:cNvSpPr>
            <a:spLocks noGrp="1"/>
          </p:cNvSpPr>
          <p:nvPr>
            <p:ph type="ftr" sz="quarter" idx="11"/>
          </p:nvPr>
        </p:nvSpPr>
        <p:spPr/>
        <p:txBody>
          <a:bodyPr/>
          <a:lstStyle/>
          <a:p>
            <a:r>
              <a:rPr lang="ru-RU" smtClean="0"/>
              <a:t>Региональный модельный центр дополнительного образования детей Владимирской области</a:t>
            </a:r>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346FF87D-03B1-9A06-B6E9-30C36F1CD503}"/>
              </a:ext>
            </a:extLst>
          </p:cNvPr>
          <p:cNvSpPr txBox="1"/>
          <p:nvPr/>
        </p:nvSpPr>
        <p:spPr>
          <a:xfrm>
            <a:off x="815546" y="2553896"/>
            <a:ext cx="9852486" cy="2400657"/>
          </a:xfrm>
          <a:prstGeom prst="rect">
            <a:avLst/>
          </a:prstGeom>
          <a:noFill/>
        </p:spPr>
        <p:txBody>
          <a:bodyPr wrap="square">
            <a:spAutoFit/>
          </a:bodyPr>
          <a:lstStyle/>
          <a:p>
            <a:pPr marL="0" indent="0" algn="just">
              <a:buNone/>
            </a:pPr>
            <a:r>
              <a:rPr lang="ru-RU" sz="2500" dirty="0">
                <a:latin typeface="Arial" pitchFamily="34" charset="0"/>
                <a:cs typeface="Arial" pitchFamily="34" charset="0"/>
              </a:rPr>
              <a:t>Принципиальное требование к данному разделу – </a:t>
            </a:r>
            <a:r>
              <a:rPr lang="ru-RU" sz="2500" dirty="0">
                <a:solidFill>
                  <a:srgbClr val="FF0000"/>
                </a:solidFill>
                <a:latin typeface="Arial" pitchFamily="34" charset="0"/>
                <a:cs typeface="Arial" pitchFamily="34" charset="0"/>
              </a:rPr>
              <a:t>разработка системы проверки результативности </a:t>
            </a:r>
            <a:r>
              <a:rPr lang="ru-RU" sz="2500" dirty="0">
                <a:latin typeface="Arial" pitchFamily="34" charset="0"/>
                <a:cs typeface="Arial" pitchFamily="34" charset="0"/>
              </a:rPr>
              <a:t>освоения обучающимися Программы. </a:t>
            </a:r>
          </a:p>
          <a:p>
            <a:pPr marL="0" indent="0" algn="just">
              <a:buNone/>
            </a:pPr>
            <a:endParaRPr lang="ru-RU" sz="2500" dirty="0" smtClean="0">
              <a:latin typeface="Arial" pitchFamily="34" charset="0"/>
              <a:cs typeface="Arial" pitchFamily="34" charset="0"/>
            </a:endParaRPr>
          </a:p>
          <a:p>
            <a:pPr marL="0" indent="0" algn="just">
              <a:buNone/>
            </a:pPr>
            <a:r>
              <a:rPr lang="ru-RU" sz="2500" dirty="0" smtClean="0">
                <a:latin typeface="Arial" pitchFamily="34" charset="0"/>
                <a:cs typeface="Arial" pitchFamily="34" charset="0"/>
              </a:rPr>
              <a:t>Разработчиком </a:t>
            </a:r>
            <a:r>
              <a:rPr lang="ru-RU" sz="2500" dirty="0">
                <a:latin typeface="Arial" pitchFamily="34" charset="0"/>
                <a:cs typeface="Arial" pitchFamily="34" charset="0"/>
              </a:rPr>
              <a:t>должны быть продуманы </a:t>
            </a:r>
            <a:r>
              <a:rPr lang="ru-RU" sz="2500" dirty="0">
                <a:solidFill>
                  <a:srgbClr val="C00000"/>
                </a:solidFill>
                <a:latin typeface="Arial" pitchFamily="34" charset="0"/>
                <a:cs typeface="Arial" pitchFamily="34" charset="0"/>
              </a:rPr>
              <a:t>критерии,</a:t>
            </a:r>
            <a:r>
              <a:rPr lang="ru-RU" sz="2500" dirty="0">
                <a:latin typeface="Arial" pitchFamily="34" charset="0"/>
                <a:cs typeface="Arial" pitchFamily="34" charset="0"/>
              </a:rPr>
              <a:t> по которым будет определяться результативность выполнения Программы. </a:t>
            </a:r>
          </a:p>
        </p:txBody>
      </p:sp>
      <p:sp>
        <p:nvSpPr>
          <p:cNvPr id="5" name="Заголовок 4">
            <a:extLst>
              <a:ext uri="{FF2B5EF4-FFF2-40B4-BE49-F238E27FC236}">
                <a16:creationId xmlns:a16="http://schemas.microsoft.com/office/drawing/2014/main" xmlns="" id="{9D926EB2-A185-ED62-B7C0-BBF40B0976D8}"/>
              </a:ext>
            </a:extLst>
          </p:cNvPr>
          <p:cNvSpPr>
            <a:spLocks noGrp="1"/>
          </p:cNvSpPr>
          <p:nvPr>
            <p:ph type="title"/>
          </p:nvPr>
        </p:nvSpPr>
        <p:spPr>
          <a:xfrm>
            <a:off x="677862" y="609600"/>
            <a:ext cx="9701813" cy="1320800"/>
          </a:xfrm>
          <a:prstGeom prst="rect">
            <a:avLst/>
          </a:prstGeom>
          <a:solidFill>
            <a:schemeClr val="accent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r>
              <a:rPr lang="ru-RU" b="1" dirty="0">
                <a:solidFill>
                  <a:schemeClr val="bg1"/>
                </a:solidFill>
                <a:latin typeface="Arial" pitchFamily="34" charset="0"/>
                <a:cs typeface="Arial" pitchFamily="34" charset="0"/>
              </a:rPr>
              <a:t>Планируемые результаты = Диагностики</a:t>
            </a:r>
            <a:endParaRPr lang="ru-RU" dirty="0"/>
          </a:p>
        </p:txBody>
      </p:sp>
    </p:spTree>
    <p:extLst>
      <p:ext uri="{BB962C8B-B14F-4D97-AF65-F5344CB8AC3E}">
        <p14:creationId xmlns:p14="http://schemas.microsoft.com/office/powerpoint/2010/main" xmlns="" val="28061488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600" b="1" dirty="0" smtClean="0">
                <a:solidFill>
                  <a:srgbClr val="FF0000"/>
                </a:solidFill>
              </a:rPr>
              <a:t>1.4.Планируемые результаты</a:t>
            </a:r>
            <a:endParaRPr lang="ru-RU" sz="3600" b="1" dirty="0">
              <a:solidFill>
                <a:srgbClr val="FF0000"/>
              </a:solidFill>
            </a:endParaRPr>
          </a:p>
        </p:txBody>
      </p:sp>
      <p:sp>
        <p:nvSpPr>
          <p:cNvPr id="3" name="Содержимое 2"/>
          <p:cNvSpPr>
            <a:spLocks noGrp="1"/>
          </p:cNvSpPr>
          <p:nvPr>
            <p:ph idx="1"/>
          </p:nvPr>
        </p:nvSpPr>
        <p:spPr>
          <a:xfrm>
            <a:off x="609600" y="1142985"/>
            <a:ext cx="10972800" cy="5572164"/>
          </a:xfrm>
        </p:spPr>
        <p:txBody>
          <a:bodyPr>
            <a:normAutofit/>
          </a:bodyPr>
          <a:lstStyle/>
          <a:p>
            <a:pPr>
              <a:buNone/>
            </a:pPr>
            <a:r>
              <a:rPr lang="ru-RU" sz="2800" dirty="0" smtClean="0"/>
              <a:t>                        В этой части необходимо сформулировать: </a:t>
            </a:r>
          </a:p>
          <a:p>
            <a:r>
              <a:rPr lang="ru-RU" sz="2800" dirty="0" smtClean="0"/>
              <a:t> </a:t>
            </a:r>
            <a:r>
              <a:rPr lang="ru-RU" sz="2800" b="1" dirty="0" smtClean="0"/>
              <a:t>требования к знаниям и умениям</a:t>
            </a:r>
            <a:r>
              <a:rPr lang="ru-RU" sz="2800" dirty="0" smtClean="0"/>
              <a:t>, которые должен приобрести обучающийся в процессе занятий по программе каждого года обучения (т.е. что он должен знать и уметь); </a:t>
            </a:r>
          </a:p>
          <a:p>
            <a:r>
              <a:rPr lang="ru-RU" sz="2800" b="1" dirty="0" smtClean="0"/>
              <a:t> компетенции и личностные качества</a:t>
            </a:r>
            <a:r>
              <a:rPr lang="ru-RU" sz="2800" dirty="0" smtClean="0"/>
              <a:t>, которые могут быть сформированы и развиты у детей в результате занятий по программе; </a:t>
            </a:r>
          </a:p>
          <a:p>
            <a:r>
              <a:rPr lang="ru-RU" sz="2800" dirty="0" smtClean="0"/>
              <a:t>личностные, метапредметные и предметные результаты, которые приобретет обучающийся по итогам освоения программы. </a:t>
            </a:r>
          </a:p>
          <a:p>
            <a:pPr>
              <a:buNone/>
            </a:pPr>
            <a:r>
              <a:rPr lang="ru-RU" sz="2800" dirty="0" smtClean="0"/>
              <a:t>               Данные характеристики формулируются с учетом цели, задач  и содержания программы на каждый год обучения.</a:t>
            </a:r>
          </a:p>
          <a:p>
            <a:pPr>
              <a:buNone/>
            </a:pPr>
            <a:endParaRPr lang="ru-RU" dirty="0"/>
          </a:p>
        </p:txBody>
      </p:sp>
      <p:sp>
        <p:nvSpPr>
          <p:cNvPr id="4" name="Нижний колонтитул 3"/>
          <p:cNvSpPr>
            <a:spLocks noGrp="1"/>
          </p:cNvSpPr>
          <p:nvPr>
            <p:ph type="ftr" sz="quarter" idx="11"/>
          </p:nvPr>
        </p:nvSpPr>
        <p:spPr/>
        <p:txBody>
          <a:bodyPr/>
          <a:lstStyle/>
          <a:p>
            <a:r>
              <a:rPr lang="ru-RU" smtClean="0"/>
              <a:t>Региональный модельный центр дополнительного образования детей Владимирской области</a:t>
            </a:r>
            <a:endParaRPr 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796908"/>
          </a:xfrm>
        </p:spPr>
        <p:txBody>
          <a:bodyPr>
            <a:normAutofit fontScale="90000"/>
          </a:bodyPr>
          <a:lstStyle/>
          <a:p>
            <a:r>
              <a:rPr lang="ru-RU" sz="3600" b="1" dirty="0" smtClean="0"/>
              <a:t/>
            </a:r>
            <a:br>
              <a:rPr lang="ru-RU" sz="3600" b="1" dirty="0" smtClean="0"/>
            </a:br>
            <a:r>
              <a:rPr lang="ru-RU" sz="3600" b="1" dirty="0" smtClean="0">
                <a:solidFill>
                  <a:srgbClr val="FF0000"/>
                </a:solidFill>
              </a:rPr>
              <a:t>Раздел 2. Комплекс организационно - педагогических условий </a:t>
            </a:r>
            <a:r>
              <a:rPr lang="ru-RU" dirty="0" smtClean="0"/>
              <a:t/>
            </a:r>
            <a:br>
              <a:rPr lang="ru-RU" dirty="0" smtClean="0"/>
            </a:br>
            <a:endParaRPr lang="ru-RU" dirty="0"/>
          </a:p>
        </p:txBody>
      </p:sp>
      <p:sp>
        <p:nvSpPr>
          <p:cNvPr id="3" name="Содержимое 2"/>
          <p:cNvSpPr>
            <a:spLocks noGrp="1"/>
          </p:cNvSpPr>
          <p:nvPr>
            <p:ph idx="1"/>
          </p:nvPr>
        </p:nvSpPr>
        <p:spPr>
          <a:xfrm>
            <a:off x="609600" y="1142985"/>
            <a:ext cx="10972800" cy="4983180"/>
          </a:xfrm>
        </p:spPr>
        <p:txBody>
          <a:bodyPr/>
          <a:lstStyle/>
          <a:p>
            <a:pPr>
              <a:buNone/>
            </a:pPr>
            <a:r>
              <a:rPr lang="ru-RU" dirty="0" smtClean="0"/>
              <a:t>2.1.</a:t>
            </a:r>
            <a:r>
              <a:rPr lang="ru-RU" b="1" dirty="0" smtClean="0"/>
              <a:t>Календарный учебный график</a:t>
            </a:r>
          </a:p>
          <a:p>
            <a:pPr>
              <a:buNone/>
            </a:pPr>
            <a:r>
              <a:rPr lang="ru-RU" sz="2000" dirty="0" smtClean="0"/>
              <a:t>это составная часть  ДООП (Закон № 273-ФЗ, гл. 1, ст. 2, п. 9), определяющая: </a:t>
            </a:r>
          </a:p>
          <a:p>
            <a:r>
              <a:rPr lang="ru-RU" sz="2000" dirty="0" smtClean="0"/>
              <a:t> количество учебных недель, </a:t>
            </a:r>
          </a:p>
          <a:p>
            <a:r>
              <a:rPr lang="ru-RU" sz="2000" dirty="0" smtClean="0"/>
              <a:t> количество учебных дней и часов , </a:t>
            </a:r>
          </a:p>
          <a:p>
            <a:r>
              <a:rPr lang="ru-RU" sz="2000" dirty="0" smtClean="0"/>
              <a:t> продолжительность каникул,</a:t>
            </a:r>
          </a:p>
          <a:p>
            <a:r>
              <a:rPr lang="ru-RU" sz="2000" dirty="0" smtClean="0"/>
              <a:t>даты начала и окончания учебных периодов / этапов</a:t>
            </a:r>
          </a:p>
          <a:p>
            <a:pPr>
              <a:buNone/>
            </a:pPr>
            <a:endParaRPr lang="ru-RU" sz="2000" dirty="0" smtClean="0"/>
          </a:p>
          <a:p>
            <a:pPr>
              <a:buNone/>
            </a:pPr>
            <a:endParaRPr lang="ru-RU" sz="2000" dirty="0"/>
          </a:p>
        </p:txBody>
      </p:sp>
      <p:sp>
        <p:nvSpPr>
          <p:cNvPr id="4" name="Нижний колонтитул 3"/>
          <p:cNvSpPr>
            <a:spLocks noGrp="1"/>
          </p:cNvSpPr>
          <p:nvPr>
            <p:ph type="ftr" sz="quarter" idx="11"/>
          </p:nvPr>
        </p:nvSpPr>
        <p:spPr/>
        <p:txBody>
          <a:bodyPr/>
          <a:lstStyle/>
          <a:p>
            <a:r>
              <a:rPr lang="ru-RU" smtClean="0"/>
              <a:t>Региональный модельный центр дополнительного образования детей Владимирской области</a:t>
            </a:r>
            <a:endParaRPr lang="ru-RU" dirty="0"/>
          </a:p>
        </p:txBody>
      </p:sp>
      <p:graphicFrame>
        <p:nvGraphicFramePr>
          <p:cNvPr id="5" name="Таблица 4"/>
          <p:cNvGraphicFramePr>
            <a:graphicFrameLocks noGrp="1"/>
          </p:cNvGraphicFramePr>
          <p:nvPr/>
        </p:nvGraphicFramePr>
        <p:xfrm>
          <a:off x="452397" y="4080569"/>
          <a:ext cx="11001452" cy="2468880"/>
        </p:xfrm>
        <a:graphic>
          <a:graphicData uri="http://schemas.openxmlformats.org/drawingml/2006/table">
            <a:tbl>
              <a:tblPr firstRow="1" bandRow="1">
                <a:tableStyleId>{5C22544A-7EE6-4342-B048-85BDC9FD1C3A}</a:tableStyleId>
              </a:tblPr>
              <a:tblGrid>
                <a:gridCol w="857257"/>
                <a:gridCol w="1785950"/>
                <a:gridCol w="2071701"/>
                <a:gridCol w="1571636"/>
                <a:gridCol w="1571636"/>
                <a:gridCol w="1571636"/>
                <a:gridCol w="1571636"/>
              </a:tblGrid>
              <a:tr h="848629">
                <a:tc>
                  <a:txBody>
                    <a:bodyPr/>
                    <a:lstStyle/>
                    <a:p>
                      <a:r>
                        <a:rPr lang="ru-RU" dirty="0" smtClean="0"/>
                        <a:t>Год обучения</a:t>
                      </a:r>
                      <a:endParaRPr lang="ru-RU" dirty="0"/>
                    </a:p>
                  </a:txBody>
                  <a:tcPr/>
                </a:tc>
                <a:tc>
                  <a:txBody>
                    <a:bodyPr/>
                    <a:lstStyle/>
                    <a:p>
                      <a:pPr algn="ctr"/>
                      <a:r>
                        <a:rPr lang="ru-RU" dirty="0" smtClean="0"/>
                        <a:t>Дата начала занятий</a:t>
                      </a:r>
                      <a:endParaRPr lang="ru-RU" dirty="0"/>
                    </a:p>
                  </a:txBody>
                  <a:tcPr/>
                </a:tc>
                <a:tc>
                  <a:txBody>
                    <a:bodyPr/>
                    <a:lstStyle/>
                    <a:p>
                      <a:pPr algn="ctr"/>
                      <a:r>
                        <a:rPr lang="ru-RU" dirty="0" smtClean="0"/>
                        <a:t>Дата окончания занятий</a:t>
                      </a:r>
                      <a:endParaRPr lang="ru-RU" dirty="0"/>
                    </a:p>
                  </a:txBody>
                  <a:tcPr/>
                </a:tc>
                <a:tc>
                  <a:txBody>
                    <a:bodyPr/>
                    <a:lstStyle/>
                    <a:p>
                      <a:pPr algn="ctr"/>
                      <a:r>
                        <a:rPr lang="ru-RU" dirty="0" smtClean="0"/>
                        <a:t>Количество учебных недель</a:t>
                      </a:r>
                      <a:endParaRPr lang="ru-RU" dirty="0"/>
                    </a:p>
                  </a:txBody>
                  <a:tcPr/>
                </a:tc>
                <a:tc>
                  <a:txBody>
                    <a:bodyPr/>
                    <a:lstStyle/>
                    <a:p>
                      <a:pPr algn="ctr"/>
                      <a:r>
                        <a:rPr lang="ru-RU" dirty="0" smtClean="0"/>
                        <a:t>Количество учебных дней</a:t>
                      </a:r>
                      <a:endParaRPr lang="ru-RU" dirty="0"/>
                    </a:p>
                  </a:txBody>
                  <a:tcPr/>
                </a:tc>
                <a:tc>
                  <a:txBody>
                    <a:bodyPr/>
                    <a:lstStyle/>
                    <a:p>
                      <a:pPr algn="ctr"/>
                      <a:r>
                        <a:rPr lang="ru-RU" dirty="0" smtClean="0"/>
                        <a:t>Количество учебных часов</a:t>
                      </a:r>
                      <a:endParaRPr lang="ru-RU" dirty="0"/>
                    </a:p>
                  </a:txBody>
                  <a:tcPr/>
                </a:tc>
                <a:tc>
                  <a:txBody>
                    <a:bodyPr/>
                    <a:lstStyle/>
                    <a:p>
                      <a:pPr algn="ctr"/>
                      <a:r>
                        <a:rPr lang="ru-RU" dirty="0" smtClean="0"/>
                        <a:t>Режим занятий</a:t>
                      </a:r>
                      <a:endParaRPr lang="ru-RU" dirty="0"/>
                    </a:p>
                  </a:txBody>
                  <a:tcPr/>
                </a:tc>
              </a:tr>
              <a:tr h="120041">
                <a:tc>
                  <a:txBody>
                    <a:bodyPr/>
                    <a:lstStyle/>
                    <a:p>
                      <a:r>
                        <a:rPr lang="ru-RU" dirty="0" smtClean="0"/>
                        <a:t>1</a:t>
                      </a:r>
                      <a:endParaRPr lang="ru-RU" dirty="0"/>
                    </a:p>
                  </a:txBody>
                  <a:tcPr/>
                </a:tc>
                <a:tc>
                  <a:txBody>
                    <a:bodyPr/>
                    <a:lstStyle/>
                    <a:p>
                      <a:r>
                        <a:rPr lang="ru-RU" dirty="0" smtClean="0"/>
                        <a:t>01.09.2023</a:t>
                      </a:r>
                    </a:p>
                    <a:p>
                      <a:r>
                        <a:rPr lang="ru-RU" dirty="0" smtClean="0"/>
                        <a:t>(текущий учебный год)</a:t>
                      </a:r>
                      <a:endParaRPr lang="ru-RU" dirty="0"/>
                    </a:p>
                  </a:txBody>
                  <a:tcPr/>
                </a:tc>
                <a:tc>
                  <a:txBody>
                    <a:bodyPr/>
                    <a:lstStyle/>
                    <a:p>
                      <a:r>
                        <a:rPr lang="ru-RU" dirty="0" smtClean="0"/>
                        <a:t>31.05.2023</a:t>
                      </a:r>
                      <a:endParaRPr lang="ru-RU" dirty="0"/>
                    </a:p>
                  </a:txBody>
                  <a:tcPr/>
                </a:tc>
                <a:tc>
                  <a:txBody>
                    <a:bodyPr/>
                    <a:lstStyle/>
                    <a:p>
                      <a:r>
                        <a:rPr lang="ru-RU" dirty="0" smtClean="0"/>
                        <a:t>36</a:t>
                      </a:r>
                      <a:endParaRPr lang="ru-RU" dirty="0"/>
                    </a:p>
                  </a:txBody>
                  <a:tcPr/>
                </a:tc>
                <a:tc>
                  <a:txBody>
                    <a:bodyPr/>
                    <a:lstStyle/>
                    <a:p>
                      <a:r>
                        <a:rPr lang="ru-RU" dirty="0" smtClean="0"/>
                        <a:t>72</a:t>
                      </a:r>
                      <a:endParaRPr lang="ru-RU" dirty="0"/>
                    </a:p>
                  </a:txBody>
                  <a:tcPr/>
                </a:tc>
                <a:tc>
                  <a:txBody>
                    <a:bodyPr/>
                    <a:lstStyle/>
                    <a:p>
                      <a:r>
                        <a:rPr lang="ru-RU" dirty="0" smtClean="0"/>
                        <a:t>144</a:t>
                      </a:r>
                      <a:endParaRPr lang="ru-RU" dirty="0"/>
                    </a:p>
                  </a:txBody>
                  <a:tcPr/>
                </a:tc>
                <a:tc>
                  <a:txBody>
                    <a:bodyPr/>
                    <a:lstStyle/>
                    <a:p>
                      <a:r>
                        <a:rPr lang="ru-RU" dirty="0" smtClean="0"/>
                        <a:t>2 раза в неделю по 2 </a:t>
                      </a:r>
                      <a:r>
                        <a:rPr lang="ru-RU" i="1" dirty="0" smtClean="0"/>
                        <a:t>академических</a:t>
                      </a:r>
                      <a:r>
                        <a:rPr lang="ru-RU" dirty="0" smtClean="0"/>
                        <a:t>  часа</a:t>
                      </a:r>
                      <a:endParaRPr lang="ru-RU" dirty="0"/>
                    </a:p>
                  </a:txBody>
                  <a:tcPr/>
                </a:tc>
              </a:tr>
              <a:tr h="120041">
                <a:tc>
                  <a:txBody>
                    <a:bodyPr/>
                    <a:lstStyle/>
                    <a:p>
                      <a:r>
                        <a:rPr lang="ru-RU" dirty="0" smtClean="0"/>
                        <a:t>2</a:t>
                      </a:r>
                      <a:endParaRPr lang="ru-RU" dirty="0"/>
                    </a:p>
                  </a:txBody>
                  <a:tcPr/>
                </a:tc>
                <a:tc>
                  <a:txBody>
                    <a:bodyPr/>
                    <a:lstStyle/>
                    <a:p>
                      <a:endParaRPr lang="ru-RU"/>
                    </a:p>
                  </a:txBody>
                  <a:tcPr/>
                </a:tc>
                <a:tc>
                  <a:txBody>
                    <a:bodyPr/>
                    <a:lstStyle/>
                    <a:p>
                      <a:endParaRPr lang="ru-RU"/>
                    </a:p>
                  </a:txBody>
                  <a:tcPr/>
                </a:tc>
                <a:tc>
                  <a:txBody>
                    <a:bodyPr/>
                    <a:lstStyle/>
                    <a:p>
                      <a:endParaRPr lang="ru-RU"/>
                    </a:p>
                  </a:txBody>
                  <a:tcPr/>
                </a:tc>
                <a:tc>
                  <a:txBody>
                    <a:bodyPr/>
                    <a:lstStyle/>
                    <a:p>
                      <a:endParaRPr lang="ru-RU"/>
                    </a:p>
                  </a:txBody>
                  <a:tcPr/>
                </a:tc>
                <a:tc>
                  <a:txBody>
                    <a:bodyPr/>
                    <a:lstStyle/>
                    <a:p>
                      <a:endParaRPr lang="ru-RU"/>
                    </a:p>
                  </a:txBody>
                  <a:tcPr/>
                </a:tc>
                <a:tc>
                  <a:txBody>
                    <a:bodyPr/>
                    <a:lstStyle/>
                    <a:p>
                      <a:endParaRPr lang="ru-RU" dirty="0"/>
                    </a:p>
                  </a:txBody>
                  <a:tcPr/>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52398" y="214290"/>
            <a:ext cx="9144000" cy="1124744"/>
          </a:xfrm>
          <a:prstGeom prst="rect">
            <a:avLst/>
          </a:prstGeom>
          <a:solidFill>
            <a:schemeClr val="accent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latin typeface="Calibri"/>
            </a:endParaRPr>
          </a:p>
        </p:txBody>
      </p:sp>
      <p:sp>
        <p:nvSpPr>
          <p:cNvPr id="2" name="Заголовок 1"/>
          <p:cNvSpPr>
            <a:spLocks noGrp="1"/>
          </p:cNvSpPr>
          <p:nvPr>
            <p:ph type="title"/>
          </p:nvPr>
        </p:nvSpPr>
        <p:spPr>
          <a:xfrm>
            <a:off x="1066800" y="0"/>
            <a:ext cx="9386918" cy="927367"/>
          </a:xfrm>
        </p:spPr>
        <p:txBody>
          <a:bodyPr>
            <a:normAutofit fontScale="90000"/>
          </a:bodyPr>
          <a:lstStyle/>
          <a:p>
            <a:r>
              <a:rPr lang="ru-RU" b="1" dirty="0" smtClean="0">
                <a:solidFill>
                  <a:schemeClr val="bg1"/>
                </a:solidFill>
                <a:latin typeface="Arial" pitchFamily="34" charset="0"/>
                <a:cs typeface="Arial" pitchFamily="34" charset="0"/>
              </a:rPr>
              <a:t/>
            </a:r>
            <a:br>
              <a:rPr lang="ru-RU" b="1" dirty="0" smtClean="0">
                <a:solidFill>
                  <a:schemeClr val="bg1"/>
                </a:solidFill>
                <a:latin typeface="Arial" pitchFamily="34" charset="0"/>
                <a:cs typeface="Arial" pitchFamily="34" charset="0"/>
              </a:rPr>
            </a:br>
            <a:r>
              <a:rPr lang="ru-RU" b="1" dirty="0" smtClean="0">
                <a:solidFill>
                  <a:schemeClr val="bg1"/>
                </a:solidFill>
                <a:latin typeface="Arial" pitchFamily="34" charset="0"/>
                <a:cs typeface="Arial" pitchFamily="34" charset="0"/>
              </a:rPr>
              <a:t>Раздел 2.Условия </a:t>
            </a:r>
            <a:r>
              <a:rPr lang="ru-RU" b="1" dirty="0">
                <a:solidFill>
                  <a:schemeClr val="bg1"/>
                </a:solidFill>
                <a:latin typeface="Arial" pitchFamily="34" charset="0"/>
                <a:cs typeface="Arial" pitchFamily="34" charset="0"/>
              </a:rPr>
              <a:t>реализации программы</a:t>
            </a:r>
          </a:p>
        </p:txBody>
      </p:sp>
      <p:sp>
        <p:nvSpPr>
          <p:cNvPr id="6" name="TextBox 5">
            <a:extLst>
              <a:ext uri="{FF2B5EF4-FFF2-40B4-BE49-F238E27FC236}">
                <a16:creationId xmlns:a16="http://schemas.microsoft.com/office/drawing/2014/main" xmlns="" id="{25C647B8-E70B-9BA5-7589-1104352943F3}"/>
              </a:ext>
            </a:extLst>
          </p:cNvPr>
          <p:cNvSpPr txBox="1"/>
          <p:nvPr/>
        </p:nvSpPr>
        <p:spPr>
          <a:xfrm>
            <a:off x="399726" y="1538063"/>
            <a:ext cx="10125430" cy="1246495"/>
          </a:xfrm>
          <a:prstGeom prst="rect">
            <a:avLst/>
          </a:prstGeom>
          <a:noFill/>
        </p:spPr>
        <p:txBody>
          <a:bodyPr wrap="square">
            <a:spAutoFit/>
          </a:bodyPr>
          <a:lstStyle/>
          <a:p>
            <a:r>
              <a:rPr lang="ru-RU" sz="2500" b="1" dirty="0"/>
              <a:t>- материально-техническое </a:t>
            </a:r>
            <a:r>
              <a:rPr lang="ru-RU" sz="2500" b="1" dirty="0" smtClean="0"/>
              <a:t>обеспечение;</a:t>
            </a:r>
            <a:endParaRPr lang="ru-RU" sz="1600" b="1" dirty="0"/>
          </a:p>
          <a:p>
            <a:r>
              <a:rPr lang="ru-RU" sz="2500" b="1" dirty="0"/>
              <a:t>- информационное обеспечение; </a:t>
            </a:r>
          </a:p>
          <a:p>
            <a:r>
              <a:rPr lang="ru-RU" sz="2500" b="1" dirty="0"/>
              <a:t>- кадровое обеспечение</a:t>
            </a:r>
            <a:r>
              <a:rPr lang="ru-RU" sz="2500" dirty="0"/>
              <a:t>.</a:t>
            </a:r>
          </a:p>
        </p:txBody>
      </p:sp>
      <p:sp>
        <p:nvSpPr>
          <p:cNvPr id="7" name="Прямоугольник 6">
            <a:extLst>
              <a:ext uri="{FF2B5EF4-FFF2-40B4-BE49-F238E27FC236}">
                <a16:creationId xmlns:a16="http://schemas.microsoft.com/office/drawing/2014/main" xmlns="" id="{091B0CDE-204E-DA18-C973-B37B907BB38F}"/>
              </a:ext>
            </a:extLst>
          </p:cNvPr>
          <p:cNvSpPr/>
          <p:nvPr/>
        </p:nvSpPr>
        <p:spPr>
          <a:xfrm>
            <a:off x="488284" y="3295334"/>
            <a:ext cx="9144000" cy="1124744"/>
          </a:xfrm>
          <a:prstGeom prst="rect">
            <a:avLst/>
          </a:prstGeom>
          <a:solidFill>
            <a:schemeClr val="accent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3200" b="1" dirty="0">
                <a:solidFill>
                  <a:schemeClr val="bg1"/>
                </a:solidFill>
                <a:latin typeface="Arial" pitchFamily="34" charset="0"/>
                <a:cs typeface="Arial" pitchFamily="34" charset="0"/>
              </a:rPr>
              <a:t>Формы аттестации</a:t>
            </a:r>
            <a:endParaRPr lang="ru-RU" sz="3200" dirty="0">
              <a:solidFill>
                <a:prstClr val="white"/>
              </a:solidFill>
              <a:latin typeface="Calibri"/>
            </a:endParaRPr>
          </a:p>
        </p:txBody>
      </p:sp>
      <p:sp>
        <p:nvSpPr>
          <p:cNvPr id="10" name="Прямоугольник 9">
            <a:extLst>
              <a:ext uri="{FF2B5EF4-FFF2-40B4-BE49-F238E27FC236}">
                <a16:creationId xmlns:a16="http://schemas.microsoft.com/office/drawing/2014/main" xmlns="" id="{702ECD29-6798-E334-F968-EC3A6213FD70}"/>
              </a:ext>
            </a:extLst>
          </p:cNvPr>
          <p:cNvSpPr/>
          <p:nvPr/>
        </p:nvSpPr>
        <p:spPr>
          <a:xfrm>
            <a:off x="517116" y="4864642"/>
            <a:ext cx="9144000" cy="1124744"/>
          </a:xfrm>
          <a:prstGeom prst="rect">
            <a:avLst/>
          </a:prstGeom>
          <a:solidFill>
            <a:schemeClr val="accent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3200" b="1" dirty="0">
                <a:solidFill>
                  <a:schemeClr val="bg1"/>
                </a:solidFill>
                <a:latin typeface="Arial" pitchFamily="34" charset="0"/>
                <a:cs typeface="Arial" pitchFamily="34" charset="0"/>
              </a:rPr>
              <a:t>Оценочные материалы = диагностики</a:t>
            </a:r>
            <a:endParaRPr lang="ru-RU" sz="3200" dirty="0">
              <a:solidFill>
                <a:prstClr val="white"/>
              </a:solidFill>
              <a:latin typeface="Calibri"/>
            </a:endParaRPr>
          </a:p>
        </p:txBody>
      </p:sp>
    </p:spTree>
    <p:extLst>
      <p:ext uri="{BB962C8B-B14F-4D97-AF65-F5344CB8AC3E}">
        <p14:creationId xmlns:p14="http://schemas.microsoft.com/office/powerpoint/2010/main" xmlns="" val="34974248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796908"/>
          </a:xfrm>
        </p:spPr>
        <p:txBody>
          <a:bodyPr>
            <a:normAutofit/>
          </a:bodyPr>
          <a:lstStyle/>
          <a:p>
            <a:r>
              <a:rPr lang="ru-RU" sz="3200" b="1" dirty="0" smtClean="0">
                <a:solidFill>
                  <a:srgbClr val="FF0000"/>
                </a:solidFill>
              </a:rPr>
              <a:t>2.2.Условия реализации программы</a:t>
            </a:r>
            <a:endParaRPr lang="ru-RU" sz="3200" b="1" dirty="0">
              <a:solidFill>
                <a:srgbClr val="FF0000"/>
              </a:solidFill>
            </a:endParaRPr>
          </a:p>
        </p:txBody>
      </p:sp>
      <p:sp>
        <p:nvSpPr>
          <p:cNvPr id="3" name="Содержимое 2"/>
          <p:cNvSpPr>
            <a:spLocks noGrp="1"/>
          </p:cNvSpPr>
          <p:nvPr>
            <p:ph idx="1"/>
          </p:nvPr>
        </p:nvSpPr>
        <p:spPr>
          <a:xfrm>
            <a:off x="609600" y="1000108"/>
            <a:ext cx="10972800" cy="5572163"/>
          </a:xfrm>
        </p:spPr>
        <p:txBody>
          <a:bodyPr>
            <a:normAutofit fontScale="92500" lnSpcReduction="10000"/>
          </a:bodyPr>
          <a:lstStyle/>
          <a:p>
            <a:pPr>
              <a:buNone/>
            </a:pPr>
            <a:endParaRPr lang="ru-RU" sz="2000" dirty="0" smtClean="0"/>
          </a:p>
          <a:p>
            <a:pPr>
              <a:buNone/>
            </a:pPr>
            <a:r>
              <a:rPr lang="ru-RU" sz="2000" dirty="0" smtClean="0"/>
              <a:t>К условиям реализации программы относится характеристика следующих </a:t>
            </a:r>
            <a:r>
              <a:rPr lang="ru-RU" sz="2600" b="1" dirty="0" smtClean="0">
                <a:solidFill>
                  <a:srgbClr val="FF0000"/>
                </a:solidFill>
              </a:rPr>
              <a:t>аспектов: </a:t>
            </a:r>
          </a:p>
          <a:p>
            <a:pPr>
              <a:buNone/>
            </a:pPr>
            <a:r>
              <a:rPr lang="ru-RU" sz="2800" b="1" dirty="0" smtClean="0"/>
              <a:t>      </a:t>
            </a:r>
            <a:r>
              <a:rPr lang="ru-RU" sz="2800" b="1" dirty="0" smtClean="0">
                <a:solidFill>
                  <a:srgbClr val="FF0000"/>
                </a:solidFill>
              </a:rPr>
              <a:t>*</a:t>
            </a:r>
            <a:r>
              <a:rPr lang="ru-RU" sz="2800" b="1" dirty="0" smtClean="0"/>
              <a:t> Материально-техническое обеспечение</a:t>
            </a:r>
            <a:r>
              <a:rPr lang="ru-RU" sz="2800" dirty="0" smtClean="0"/>
              <a:t> – характеристика помещения для занятий по программе; перечень оборудования, инструментов и материалов, необходимых для реализации программы (в расчете на количество обучающихся). Количественное описание инвентаря и оборудования.</a:t>
            </a:r>
          </a:p>
          <a:p>
            <a:pPr>
              <a:buNone/>
            </a:pPr>
            <a:r>
              <a:rPr lang="ru-RU" sz="2800" b="1" dirty="0" smtClean="0"/>
              <a:t>       </a:t>
            </a:r>
            <a:r>
              <a:rPr lang="ru-RU" sz="2800" b="1" dirty="0" smtClean="0">
                <a:solidFill>
                  <a:srgbClr val="FF0000"/>
                </a:solidFill>
              </a:rPr>
              <a:t>*</a:t>
            </a:r>
            <a:r>
              <a:rPr lang="ru-RU" sz="2800" b="1" dirty="0" smtClean="0"/>
              <a:t>Информационное обеспечение</a:t>
            </a:r>
            <a:r>
              <a:rPr lang="ru-RU" sz="2800" dirty="0" smtClean="0"/>
              <a:t> – аудио-, видео-, фото-, интернет источники</a:t>
            </a:r>
          </a:p>
          <a:p>
            <a:pPr>
              <a:buNone/>
            </a:pPr>
            <a:r>
              <a:rPr lang="ru-RU" sz="2800" dirty="0" smtClean="0"/>
              <a:t>     (если это сайт, то название статьи или книги, название сайта, режим доступа, адрес сайта и дата обращения к сайту: стр. соц.сетей); </a:t>
            </a:r>
          </a:p>
          <a:p>
            <a:pPr>
              <a:buNone/>
            </a:pPr>
            <a:r>
              <a:rPr lang="ru-RU" sz="2800" dirty="0" smtClean="0">
                <a:solidFill>
                  <a:srgbClr val="FF0000"/>
                </a:solidFill>
              </a:rPr>
              <a:t>       *</a:t>
            </a:r>
            <a:r>
              <a:rPr lang="ru-RU" sz="2800" b="1" dirty="0" smtClean="0"/>
              <a:t>Кадровое обеспечение</a:t>
            </a:r>
            <a:r>
              <a:rPr lang="ru-RU" sz="2800" dirty="0" smtClean="0"/>
              <a:t> – целесообразно перечислить педагогов, занятых в реализации программы, охарактеризовать их профессионализм, квалификацию, критерии отбора.</a:t>
            </a:r>
            <a:endParaRPr lang="ru-RU" sz="2800" dirty="0"/>
          </a:p>
        </p:txBody>
      </p:sp>
      <p:sp>
        <p:nvSpPr>
          <p:cNvPr id="4" name="Нижний колонтитул 3"/>
          <p:cNvSpPr>
            <a:spLocks noGrp="1"/>
          </p:cNvSpPr>
          <p:nvPr>
            <p:ph type="ftr" sz="quarter" idx="11"/>
          </p:nvPr>
        </p:nvSpPr>
        <p:spPr/>
        <p:txBody>
          <a:bodyPr/>
          <a:lstStyle/>
          <a:p>
            <a:r>
              <a:rPr lang="ru-RU" smtClean="0"/>
              <a:t>Региональный модельный центр дополнительного образования детей Владимирской области</a:t>
            </a:r>
            <a:endParaRPr lang="ru-R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725470"/>
          </a:xfrm>
        </p:spPr>
        <p:txBody>
          <a:bodyPr>
            <a:normAutofit fontScale="90000"/>
          </a:bodyPr>
          <a:lstStyle/>
          <a:p>
            <a:r>
              <a:rPr lang="ru-RU" b="1" dirty="0" smtClean="0">
                <a:solidFill>
                  <a:srgbClr val="FF0000"/>
                </a:solidFill>
              </a:rPr>
              <a:t>2.3.Формы аттестации</a:t>
            </a:r>
            <a:endParaRPr lang="ru-RU" b="1" dirty="0">
              <a:solidFill>
                <a:srgbClr val="FF0000"/>
              </a:solidFill>
            </a:endParaRPr>
          </a:p>
        </p:txBody>
      </p:sp>
      <p:sp>
        <p:nvSpPr>
          <p:cNvPr id="3" name="Содержимое 2"/>
          <p:cNvSpPr>
            <a:spLocks noGrp="1"/>
          </p:cNvSpPr>
          <p:nvPr>
            <p:ph idx="1"/>
          </p:nvPr>
        </p:nvSpPr>
        <p:spPr>
          <a:xfrm>
            <a:off x="609600" y="1142984"/>
            <a:ext cx="10972800" cy="5429287"/>
          </a:xfrm>
        </p:spPr>
        <p:txBody>
          <a:bodyPr>
            <a:normAutofit fontScale="25000" lnSpcReduction="20000"/>
          </a:bodyPr>
          <a:lstStyle/>
          <a:p>
            <a:pPr>
              <a:buNone/>
            </a:pPr>
            <a:r>
              <a:rPr lang="ru-RU" sz="7200" dirty="0" smtClean="0"/>
              <a:t>Разрабатываются и обосновываются для определения результативности освоения программы. Призваны отражать достижения цели и задач программы. Перечисляются согласно учебному плану и календарно - тематическому плану (зачет, творческая работа, выставка, конкурс, фестиваль и др.). </a:t>
            </a:r>
          </a:p>
          <a:p>
            <a:pPr>
              <a:buNone/>
            </a:pPr>
            <a:endParaRPr lang="ru-RU" dirty="0" smtClean="0"/>
          </a:p>
          <a:p>
            <a:r>
              <a:rPr lang="ru-RU" sz="8000" dirty="0" smtClean="0"/>
              <a:t> </a:t>
            </a:r>
            <a:r>
              <a:rPr lang="ru-RU" sz="8000" b="1" dirty="0" smtClean="0">
                <a:solidFill>
                  <a:srgbClr val="FF0000"/>
                </a:solidFill>
              </a:rPr>
              <a:t>Формы отслеживания и фиксации</a:t>
            </a:r>
            <a:r>
              <a:rPr lang="ru-RU" sz="8000" dirty="0" smtClean="0"/>
              <a:t> образовательных результатов: </a:t>
            </a:r>
          </a:p>
          <a:p>
            <a:pPr>
              <a:buNone/>
            </a:pPr>
            <a:r>
              <a:rPr lang="ru-RU" sz="8000" dirty="0" smtClean="0"/>
              <a:t>      аналитическая справка, аналитический материал, аудиозапись, видеозапись, грамота, готовая работа, диплом, дневник наблюдений, журнал посещаемости, маршрутный лист, материал анкетирования и тестирования, методическая разработка, портфолио, перечень готовых работ, протокол соревнований, фото, отзыв детей и родителей, свидетельство (сертификат), статья и др. </a:t>
            </a:r>
          </a:p>
          <a:p>
            <a:endParaRPr lang="ru-RU" sz="8000" dirty="0" smtClean="0"/>
          </a:p>
          <a:p>
            <a:r>
              <a:rPr lang="ru-RU" sz="8000" dirty="0" smtClean="0">
                <a:solidFill>
                  <a:srgbClr val="FF0000"/>
                </a:solidFill>
              </a:rPr>
              <a:t> </a:t>
            </a:r>
            <a:r>
              <a:rPr lang="ru-RU" sz="8000" b="1" dirty="0" smtClean="0">
                <a:solidFill>
                  <a:srgbClr val="FF0000"/>
                </a:solidFill>
              </a:rPr>
              <a:t>Формы предъявления и демонстрации</a:t>
            </a:r>
            <a:r>
              <a:rPr lang="ru-RU" sz="8000" dirty="0" smtClean="0">
                <a:solidFill>
                  <a:srgbClr val="FF0000"/>
                </a:solidFill>
              </a:rPr>
              <a:t> </a:t>
            </a:r>
            <a:r>
              <a:rPr lang="ru-RU" sz="8000" dirty="0" smtClean="0"/>
              <a:t>образовательных результатов: </a:t>
            </a:r>
          </a:p>
          <a:p>
            <a:pPr>
              <a:buNone/>
            </a:pPr>
            <a:r>
              <a:rPr lang="ru-RU" sz="8000" dirty="0" smtClean="0"/>
              <a:t>      аналитический материал по итогам проведения психологической диагностики, аналитическая справка, выставка, готовое изделие, демонстрация моделей, диагностическая карта, защита творческих работ, конкурс, контрольная работа, концерт, научно-практическая конференция, олимпиада, открытое занятие, отчет итоговый, портфолио, поступление выпускников в профессиональные образовательные организации по профилю, праздник, слет, соревнование, фестиваль и др. </a:t>
            </a:r>
          </a:p>
          <a:p>
            <a:endParaRPr lang="ru-RU" sz="7400" dirty="0"/>
          </a:p>
        </p:txBody>
      </p:sp>
      <p:sp>
        <p:nvSpPr>
          <p:cNvPr id="4" name="Нижний колонтитул 3"/>
          <p:cNvSpPr>
            <a:spLocks noGrp="1"/>
          </p:cNvSpPr>
          <p:nvPr>
            <p:ph type="ftr" sz="quarter" idx="11"/>
          </p:nvPr>
        </p:nvSpPr>
        <p:spPr/>
        <p:txBody>
          <a:bodyPr/>
          <a:lstStyle/>
          <a:p>
            <a:r>
              <a:rPr lang="ru-RU" smtClean="0"/>
              <a:t>Региональный модельный центр дополнительного образования детей Владимирской области</a:t>
            </a:r>
            <a:endParaRPr lang="ru-R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5330" y="918519"/>
            <a:ext cx="11767148" cy="7200800"/>
          </a:xfrm>
        </p:spPr>
        <p:txBody>
          <a:bodyPr>
            <a:noAutofit/>
          </a:bodyPr>
          <a:lstStyle/>
          <a:p>
            <a:r>
              <a:rPr lang="ru-RU" sz="2000" dirty="0">
                <a:latin typeface="Arial" pitchFamily="34" charset="0"/>
                <a:cs typeface="Arial" pitchFamily="34" charset="0"/>
              </a:rPr>
              <a:t>сопровождается процедурами </a:t>
            </a:r>
            <a:r>
              <a:rPr lang="ru-RU" sz="2000" b="1" dirty="0">
                <a:solidFill>
                  <a:srgbClr val="FF0000"/>
                </a:solidFill>
                <a:latin typeface="Arial" pitchFamily="34" charset="0"/>
                <a:cs typeface="Arial" pitchFamily="34" charset="0"/>
              </a:rPr>
              <a:t>промежуточной </a:t>
            </a:r>
            <a:r>
              <a:rPr lang="ru-RU" sz="2000" dirty="0">
                <a:latin typeface="Arial" pitchFamily="34" charset="0"/>
                <a:cs typeface="Arial" pitchFamily="34" charset="0"/>
              </a:rPr>
              <a:t>и, возможно, итоговой аттестации учащихся, проводимой в формах, определенных учебным планом как составной частью образовательной программы, и в порядке, установленном локальным нормативным актом организации (</a:t>
            </a:r>
            <a:r>
              <a:rPr lang="ru-RU" sz="2000" u="sng" dirty="0">
                <a:latin typeface="Arial" pitchFamily="34" charset="0"/>
                <a:cs typeface="Arial" pitchFamily="34" charset="0"/>
                <a:hlinkClick r:id="" action="ppaction://hlinkfile"/>
              </a:rPr>
              <a:t>ч. 1 ст. 58</a:t>
            </a:r>
            <a:r>
              <a:rPr lang="ru-RU" sz="2000" dirty="0">
                <a:latin typeface="Arial" pitchFamily="34" charset="0"/>
                <a:cs typeface="Arial" pitchFamily="34" charset="0"/>
              </a:rPr>
              <a:t>, </a:t>
            </a:r>
            <a:r>
              <a:rPr lang="ru-RU" sz="2000" u="sng" dirty="0">
                <a:latin typeface="Arial" pitchFamily="34" charset="0"/>
                <a:cs typeface="Arial" pitchFamily="34" charset="0"/>
                <a:hlinkClick r:id="" action="ppaction://hlinkfile"/>
              </a:rPr>
              <a:t>ч. 2 ст. 30</a:t>
            </a:r>
            <a:r>
              <a:rPr lang="ru-RU" sz="2000" dirty="0">
                <a:latin typeface="Arial" pitchFamily="34" charset="0"/>
                <a:cs typeface="Arial" pitchFamily="34" charset="0"/>
              </a:rPr>
              <a:t> Федерального закона № 273-ФЗ), который также подлежит размещению на официальном сайте организации в сети «Интернет</a:t>
            </a:r>
            <a:r>
              <a:rPr lang="ru-RU" sz="2000" dirty="0" smtClean="0">
                <a:latin typeface="Arial" pitchFamily="34" charset="0"/>
                <a:cs typeface="Arial" pitchFamily="34" charset="0"/>
              </a:rPr>
              <a:t>».</a:t>
            </a:r>
          </a:p>
          <a:p>
            <a:pPr>
              <a:buNone/>
            </a:pPr>
            <a:endParaRPr lang="ru-RU" sz="2000" dirty="0">
              <a:latin typeface="Arial" pitchFamily="34" charset="0"/>
              <a:cs typeface="Arial" pitchFamily="34" charset="0"/>
            </a:endParaRPr>
          </a:p>
          <a:p>
            <a:r>
              <a:rPr lang="ru-RU" sz="2000" dirty="0">
                <a:latin typeface="Arial" pitchFamily="34" charset="0"/>
                <a:cs typeface="Arial" pitchFamily="34" charset="0"/>
              </a:rPr>
              <a:t>Контроль</a:t>
            </a:r>
            <a:r>
              <a:rPr lang="ru-RU" sz="2000" b="1" dirty="0">
                <a:latin typeface="Arial" pitchFamily="34" charset="0"/>
                <a:cs typeface="Arial" pitchFamily="34" charset="0"/>
              </a:rPr>
              <a:t> </a:t>
            </a:r>
            <a:r>
              <a:rPr lang="ru-RU" sz="2000" dirty="0">
                <a:latin typeface="Arial" pitchFamily="34" charset="0"/>
                <a:cs typeface="Arial" pitchFamily="34" charset="0"/>
              </a:rPr>
              <a:t>за реализацией Программы может проводиться в </a:t>
            </a:r>
            <a:r>
              <a:rPr lang="ru-RU" sz="2000" b="1" dirty="0">
                <a:latin typeface="Arial" pitchFamily="34" charset="0"/>
                <a:cs typeface="Arial" pitchFamily="34" charset="0"/>
              </a:rPr>
              <a:t>разных формах</a:t>
            </a:r>
            <a:r>
              <a:rPr lang="ru-RU" sz="2000" dirty="0">
                <a:latin typeface="Arial" pitchFamily="34" charset="0"/>
                <a:cs typeface="Arial" pitchFamily="34" charset="0"/>
              </a:rPr>
              <a:t>: </a:t>
            </a:r>
            <a:r>
              <a:rPr lang="ru-RU" sz="2000" dirty="0">
                <a:solidFill>
                  <a:srgbClr val="C00000"/>
                </a:solidFill>
                <a:latin typeface="Arial" pitchFamily="34" charset="0"/>
                <a:cs typeface="Arial" pitchFamily="34" charset="0"/>
              </a:rPr>
              <a:t>контрольное занятие, итоговое занятие, тестирование, собеседование, зачет, защита творческих работ и проектов, конференция, олимпиада, конкурс, соревнование</a:t>
            </a:r>
            <a:r>
              <a:rPr lang="ru-RU" sz="2000" dirty="0">
                <a:latin typeface="Arial" pitchFamily="34" charset="0"/>
                <a:cs typeface="Arial" pitchFamily="34" charset="0"/>
              </a:rPr>
              <a:t>, в том числе, возможна и итоговая аттестация (</a:t>
            </a:r>
            <a:r>
              <a:rPr lang="ru-RU" sz="2000" u="sng" dirty="0">
                <a:latin typeface="Arial" pitchFamily="34" charset="0"/>
                <a:cs typeface="Arial" pitchFamily="34" charset="0"/>
                <a:hlinkClick r:id="" action="ppaction://hlinkfile"/>
              </a:rPr>
              <a:t>ст. 60</a:t>
            </a:r>
            <a:r>
              <a:rPr lang="ru-RU" sz="2000" dirty="0">
                <a:latin typeface="Arial" pitchFamily="34" charset="0"/>
                <a:cs typeface="Arial" pitchFamily="34" charset="0"/>
              </a:rPr>
              <a:t> Федерального </a:t>
            </a:r>
            <a:r>
              <a:rPr lang="ru-RU" sz="2000" u="sng" dirty="0">
                <a:latin typeface="Arial" pitchFamily="34" charset="0"/>
                <a:cs typeface="Arial" pitchFamily="34" charset="0"/>
              </a:rPr>
              <a:t>закона </a:t>
            </a:r>
            <a:r>
              <a:rPr lang="ru-RU" sz="2000" dirty="0">
                <a:latin typeface="Arial" pitchFamily="34" charset="0"/>
                <a:cs typeface="Arial" pitchFamily="34" charset="0"/>
              </a:rPr>
              <a:t>№ 273-ФЗ</a:t>
            </a:r>
            <a:r>
              <a:rPr lang="ru-RU" sz="2000" dirty="0" smtClean="0">
                <a:latin typeface="Arial" pitchFamily="34" charset="0"/>
                <a:cs typeface="Arial" pitchFamily="34" charset="0"/>
              </a:rPr>
              <a:t>).</a:t>
            </a:r>
          </a:p>
          <a:p>
            <a:pPr>
              <a:buNone/>
            </a:pPr>
            <a:endParaRPr lang="ru-RU" sz="2000" dirty="0">
              <a:latin typeface="Arial" pitchFamily="34" charset="0"/>
              <a:cs typeface="Arial" pitchFamily="34" charset="0"/>
            </a:endParaRPr>
          </a:p>
        </p:txBody>
      </p:sp>
      <p:sp>
        <p:nvSpPr>
          <p:cNvPr id="6" name="Прямоугольник 5">
            <a:extLst>
              <a:ext uri="{FF2B5EF4-FFF2-40B4-BE49-F238E27FC236}">
                <a16:creationId xmlns:a16="http://schemas.microsoft.com/office/drawing/2014/main" xmlns="" id="{E497CB28-10A2-1989-57F0-BDB339F2C075}"/>
              </a:ext>
            </a:extLst>
          </p:cNvPr>
          <p:cNvSpPr/>
          <p:nvPr/>
        </p:nvSpPr>
        <p:spPr>
          <a:xfrm>
            <a:off x="284205" y="140242"/>
            <a:ext cx="9144000" cy="778277"/>
          </a:xfrm>
          <a:prstGeom prst="rect">
            <a:avLst/>
          </a:prstGeom>
          <a:solidFill>
            <a:schemeClr val="accent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200" b="1" dirty="0">
                <a:solidFill>
                  <a:schemeClr val="bg1"/>
                </a:solidFill>
                <a:latin typeface="Arial" pitchFamily="34" charset="0"/>
                <a:cs typeface="Arial" pitchFamily="34" charset="0"/>
              </a:rPr>
              <a:t>Формы аттестации</a:t>
            </a:r>
            <a:endParaRPr lang="ru-RU" sz="3200" dirty="0">
              <a:solidFill>
                <a:prstClr val="white"/>
              </a:solidFill>
              <a:latin typeface="Calibri"/>
            </a:endParaRPr>
          </a:p>
        </p:txBody>
      </p:sp>
    </p:spTree>
    <p:extLst>
      <p:ext uri="{BB962C8B-B14F-4D97-AF65-F5344CB8AC3E}">
        <p14:creationId xmlns:p14="http://schemas.microsoft.com/office/powerpoint/2010/main" xmlns="" val="13068528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725470"/>
          </a:xfrm>
        </p:spPr>
        <p:txBody>
          <a:bodyPr>
            <a:normAutofit fontScale="90000"/>
          </a:bodyPr>
          <a:lstStyle/>
          <a:p>
            <a:r>
              <a:rPr lang="ru-RU" b="1" dirty="0" smtClean="0">
                <a:solidFill>
                  <a:srgbClr val="FF0000"/>
                </a:solidFill>
              </a:rPr>
              <a:t>2.4.Оценочные материалы</a:t>
            </a:r>
            <a:endParaRPr lang="ru-RU" b="1" dirty="0">
              <a:solidFill>
                <a:srgbClr val="FF0000"/>
              </a:solidFill>
            </a:endParaRPr>
          </a:p>
        </p:txBody>
      </p:sp>
      <p:sp>
        <p:nvSpPr>
          <p:cNvPr id="3" name="Содержимое 2"/>
          <p:cNvSpPr>
            <a:spLocks noGrp="1"/>
          </p:cNvSpPr>
          <p:nvPr>
            <p:ph idx="1"/>
          </p:nvPr>
        </p:nvSpPr>
        <p:spPr>
          <a:xfrm>
            <a:off x="609600" y="1142985"/>
            <a:ext cx="10972800" cy="4983180"/>
          </a:xfrm>
        </p:spPr>
        <p:txBody>
          <a:bodyPr/>
          <a:lstStyle/>
          <a:p>
            <a:pPr>
              <a:buNone/>
            </a:pPr>
            <a:r>
              <a:rPr lang="ru-RU" dirty="0" smtClean="0"/>
              <a:t>      </a:t>
            </a:r>
          </a:p>
          <a:p>
            <a:pPr>
              <a:buNone/>
            </a:pPr>
            <a:r>
              <a:rPr lang="ru-RU" dirty="0" smtClean="0"/>
              <a:t>              В данном разделе отражается </a:t>
            </a:r>
            <a:r>
              <a:rPr lang="ru-RU" b="1" dirty="0" smtClean="0"/>
              <a:t>перечень</a:t>
            </a:r>
            <a:r>
              <a:rPr lang="ru-RU" dirty="0" smtClean="0"/>
              <a:t> (пакет) </a:t>
            </a:r>
            <a:r>
              <a:rPr lang="ru-RU" b="1" dirty="0" smtClean="0"/>
              <a:t>диагностических методик,</a:t>
            </a:r>
            <a:r>
              <a:rPr lang="ru-RU" dirty="0" smtClean="0"/>
              <a:t> позволяющих определить достижение учащимися планируемых результатов (Закон № 273-ФЗ, ст. 2, п. 9; ст. 47, п.5).</a:t>
            </a:r>
          </a:p>
        </p:txBody>
      </p:sp>
      <p:sp>
        <p:nvSpPr>
          <p:cNvPr id="4" name="Нижний колонтитул 3"/>
          <p:cNvSpPr>
            <a:spLocks noGrp="1"/>
          </p:cNvSpPr>
          <p:nvPr>
            <p:ph type="ftr" sz="quarter" idx="11"/>
          </p:nvPr>
        </p:nvSpPr>
        <p:spPr/>
        <p:txBody>
          <a:bodyPr/>
          <a:lstStyle/>
          <a:p>
            <a:r>
              <a:rPr lang="ru-RU" smtClean="0"/>
              <a:t>Региональный модельный центр дополнительного образования детей Владимирской области</a:t>
            </a: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DE13B9A-A39D-CFFE-5564-E63FFCB9B117}"/>
              </a:ext>
            </a:extLst>
          </p:cNvPr>
          <p:cNvSpPr>
            <a:spLocks noGrp="1"/>
          </p:cNvSpPr>
          <p:nvPr>
            <p:ph type="title"/>
          </p:nvPr>
        </p:nvSpPr>
        <p:spPr>
          <a:xfrm>
            <a:off x="309522" y="500042"/>
            <a:ext cx="9725193" cy="914941"/>
          </a:xfrm>
        </p:spPr>
        <p:txBody>
          <a:bodyPr>
            <a:normAutofit fontScale="90000"/>
          </a:bodyPr>
          <a:lstStyle/>
          <a:p>
            <a:r>
              <a:rPr lang="ru-RU" b="1" dirty="0" smtClean="0"/>
              <a:t/>
            </a:r>
            <a:br>
              <a:rPr lang="ru-RU" b="1" dirty="0" smtClean="0"/>
            </a:br>
            <a:r>
              <a:rPr lang="ru-RU" b="1" dirty="0" smtClean="0"/>
              <a:t>Уровни </a:t>
            </a:r>
            <a:r>
              <a:rPr lang="ru-RU" b="1" dirty="0"/>
              <a:t>сложности ДООП </a:t>
            </a:r>
            <a:r>
              <a:rPr lang="ru-RU" dirty="0"/>
              <a:t/>
            </a:r>
            <a:br>
              <a:rPr lang="ru-RU" dirty="0"/>
            </a:br>
            <a:r>
              <a:rPr lang="ru-RU" sz="1200" dirty="0"/>
              <a:t/>
            </a:r>
            <a:br>
              <a:rPr lang="ru-RU" sz="1200" dirty="0"/>
            </a:br>
            <a:r>
              <a:rPr lang="ru-RU" dirty="0">
                <a:solidFill>
                  <a:srgbClr val="FF0000"/>
                </a:solidFill>
              </a:rPr>
              <a:t>(соответствие возрасту детей, сроку реализации, сроку освоения ДООП, целям, задачам ДООП)</a:t>
            </a:r>
          </a:p>
        </p:txBody>
      </p:sp>
      <p:sp>
        <p:nvSpPr>
          <p:cNvPr id="3" name="Объект 2">
            <a:extLst>
              <a:ext uri="{FF2B5EF4-FFF2-40B4-BE49-F238E27FC236}">
                <a16:creationId xmlns:a16="http://schemas.microsoft.com/office/drawing/2014/main" xmlns="" id="{10EE81FA-6C64-7400-CE49-220388394CC9}"/>
              </a:ext>
            </a:extLst>
          </p:cNvPr>
          <p:cNvSpPr>
            <a:spLocks noGrp="1"/>
          </p:cNvSpPr>
          <p:nvPr>
            <p:ph idx="1"/>
          </p:nvPr>
        </p:nvSpPr>
        <p:spPr>
          <a:xfrm>
            <a:off x="315898" y="2762573"/>
            <a:ext cx="9352234" cy="3880773"/>
          </a:xfrm>
        </p:spPr>
        <p:txBody>
          <a:bodyPr>
            <a:normAutofit lnSpcReduction="10000"/>
          </a:bodyPr>
          <a:lstStyle/>
          <a:p>
            <a:pPr marL="0" indent="0">
              <a:buNone/>
            </a:pPr>
            <a:r>
              <a:rPr lang="ru-RU" sz="3200" b="1" dirty="0">
                <a:solidFill>
                  <a:schemeClr val="tx1"/>
                </a:solidFill>
                <a:latin typeface="Calibri"/>
              </a:rPr>
              <a:t>Дополнительная общеобразовательная программа имеет уровень </a:t>
            </a:r>
            <a:r>
              <a:rPr lang="ru-RU" sz="3200" b="1" dirty="0" smtClean="0">
                <a:solidFill>
                  <a:schemeClr val="tx1"/>
                </a:solidFill>
                <a:latin typeface="Calibri"/>
              </a:rPr>
              <a:t>сложности из 3:</a:t>
            </a:r>
            <a:endParaRPr lang="ru-RU" sz="3200" b="1" dirty="0">
              <a:solidFill>
                <a:schemeClr val="tx1"/>
              </a:solidFill>
              <a:latin typeface="Calibri"/>
            </a:endParaRPr>
          </a:p>
          <a:p>
            <a:r>
              <a:rPr lang="ru-RU" sz="3200" b="1" i="1" dirty="0">
                <a:solidFill>
                  <a:schemeClr val="tx1"/>
                </a:solidFill>
                <a:latin typeface="Calibri"/>
              </a:rPr>
              <a:t>Ознакомительный</a:t>
            </a:r>
          </a:p>
          <a:p>
            <a:r>
              <a:rPr lang="ru-RU" sz="3200" b="1" i="1" dirty="0">
                <a:solidFill>
                  <a:schemeClr val="tx1"/>
                </a:solidFill>
                <a:latin typeface="Calibri"/>
              </a:rPr>
              <a:t>Базовый</a:t>
            </a:r>
          </a:p>
          <a:p>
            <a:r>
              <a:rPr lang="ru-RU" sz="3200" b="1" i="1" dirty="0">
                <a:solidFill>
                  <a:schemeClr val="tx1"/>
                </a:solidFill>
                <a:latin typeface="Calibri"/>
              </a:rPr>
              <a:t>Продвинутый</a:t>
            </a:r>
          </a:p>
          <a:p>
            <a:pPr marL="0" indent="0">
              <a:buNone/>
            </a:pPr>
            <a:endParaRPr lang="ru-RU" sz="1800" b="1" i="1" dirty="0">
              <a:solidFill>
                <a:prstClr val="black"/>
              </a:solidFill>
              <a:latin typeface="Calibri"/>
            </a:endParaRPr>
          </a:p>
          <a:p>
            <a:pPr algn="just">
              <a:buNone/>
            </a:pPr>
            <a:r>
              <a:rPr lang="ru-RU" sz="1800" b="1" i="1" dirty="0">
                <a:solidFill>
                  <a:prstClr val="black"/>
                </a:solidFill>
                <a:latin typeface="Calibri"/>
              </a:rPr>
              <a:t>Требование установлено Письмо Минобрнауки РФ от 18.11.2015 № 09-3242 «О направлении методических рекомендаций по проектированию дополнительных общеразвивающих программ (включая разноуровневые)».</a:t>
            </a:r>
          </a:p>
          <a:p>
            <a:endParaRPr lang="ru-RU" dirty="0"/>
          </a:p>
        </p:txBody>
      </p:sp>
      <p:sp>
        <p:nvSpPr>
          <p:cNvPr id="5" name="TextBox 4">
            <a:extLst>
              <a:ext uri="{FF2B5EF4-FFF2-40B4-BE49-F238E27FC236}">
                <a16:creationId xmlns:a16="http://schemas.microsoft.com/office/drawing/2014/main" xmlns="" id="{55C90C4A-8914-5221-3C0A-94A4E1BA5A27}"/>
              </a:ext>
            </a:extLst>
          </p:cNvPr>
          <p:cNvSpPr txBox="1"/>
          <p:nvPr/>
        </p:nvSpPr>
        <p:spPr>
          <a:xfrm>
            <a:off x="9069858" y="214654"/>
            <a:ext cx="2905897" cy="1200329"/>
          </a:xfrm>
          <a:prstGeom prst="rect">
            <a:avLst/>
          </a:prstGeom>
          <a:solidFill>
            <a:schemeClr val="accent5">
              <a:lumMod val="60000"/>
              <a:lumOff val="40000"/>
            </a:schemeClr>
          </a:solidFill>
          <a:ln>
            <a:solidFill>
              <a:schemeClr val="accent5"/>
            </a:solidFill>
          </a:ln>
        </p:spPr>
        <p:txBody>
          <a:bodyPr wrap="square">
            <a:spAutoFit/>
          </a:bodyPr>
          <a:lstStyle/>
          <a:p>
            <a:pPr algn="ctr"/>
            <a:r>
              <a:rPr lang="ru-RU" b="1" dirty="0">
                <a:latin typeface="Calibri"/>
              </a:rPr>
              <a:t>ШАГ 2. </a:t>
            </a:r>
          </a:p>
          <a:p>
            <a:pPr algn="ctr"/>
            <a:r>
              <a:rPr lang="ru-RU" b="1" dirty="0">
                <a:latin typeface="Calibri"/>
              </a:rPr>
              <a:t>ОПРЕДЕЛЯЕМ УРОВЕНЬ СЛОЖНОСТИ, </a:t>
            </a:r>
          </a:p>
          <a:p>
            <a:pPr algn="ctr"/>
            <a:r>
              <a:rPr lang="ru-RU" b="1" dirty="0">
                <a:latin typeface="Calibri"/>
              </a:rPr>
              <a:t>КОНТИНГЕНТ ДЕТЕЙ</a:t>
            </a:r>
            <a:endParaRPr lang="ru-RU" dirty="0"/>
          </a:p>
        </p:txBody>
      </p:sp>
      <p:pic>
        <p:nvPicPr>
          <p:cNvPr id="1028" name="Picture 4">
            <a:extLst>
              <a:ext uri="{FF2B5EF4-FFF2-40B4-BE49-F238E27FC236}">
                <a16:creationId xmlns:a16="http://schemas.microsoft.com/office/drawing/2014/main" xmlns="" id="{FB6EF34C-E099-8D85-4457-E46310B241C9}"/>
              </a:ext>
            </a:extLst>
          </p:cNvP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0314002" y="3356403"/>
            <a:ext cx="1562100" cy="15621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18846583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2398" y="1109804"/>
            <a:ext cx="11072889" cy="5357812"/>
          </a:xfrm>
          <a:solidFill>
            <a:schemeClr val="bg1"/>
          </a:solidFill>
        </p:spPr>
        <p:txBody>
          <a:bodyPr>
            <a:normAutofit fontScale="92500" lnSpcReduction="20000"/>
          </a:bodyPr>
          <a:lstStyle/>
          <a:p>
            <a:pPr marL="365760" indent="-283464">
              <a:buNone/>
              <a:defRPr/>
            </a:pPr>
            <a:r>
              <a:rPr lang="ru-RU" sz="2000" dirty="0" smtClean="0">
                <a:latin typeface="Arial" pitchFamily="34" charset="0"/>
                <a:cs typeface="Arial" pitchFamily="34" charset="0"/>
              </a:rPr>
              <a:t>-   </a:t>
            </a:r>
            <a:r>
              <a:rPr lang="ru-RU" sz="2000" b="1" dirty="0" smtClean="0">
                <a:solidFill>
                  <a:srgbClr val="FF0000"/>
                </a:solidFill>
                <a:latin typeface="Arial" pitchFamily="34" charset="0"/>
                <a:cs typeface="Arial" pitchFamily="34" charset="0"/>
              </a:rPr>
              <a:t>формы </a:t>
            </a:r>
            <a:r>
              <a:rPr lang="ru-RU" sz="2000" b="1" dirty="0">
                <a:solidFill>
                  <a:srgbClr val="FF0000"/>
                </a:solidFill>
                <a:latin typeface="Arial" pitchFamily="34" charset="0"/>
                <a:cs typeface="Arial" pitchFamily="34" charset="0"/>
              </a:rPr>
              <a:t>занятий</a:t>
            </a:r>
            <a:r>
              <a:rPr lang="ru-RU" sz="2000" dirty="0">
                <a:latin typeface="Arial" pitchFamily="34" charset="0"/>
                <a:cs typeface="Arial" pitchFamily="34" charset="0"/>
              </a:rPr>
              <a:t>, планируемых по каждой теме или разделу дополнительной общеобразовательной программы (игра, беседа, поход, экскурсия, конкурс, конференция и т.д.);</a:t>
            </a:r>
          </a:p>
          <a:p>
            <a:pPr marL="365760" indent="-283464">
              <a:buFontTx/>
              <a:buChar char="-"/>
              <a:defRPr/>
            </a:pPr>
            <a:r>
              <a:rPr lang="ru-RU" sz="2000" b="1" dirty="0" smtClean="0">
                <a:solidFill>
                  <a:srgbClr val="FF0000"/>
                </a:solidFill>
                <a:latin typeface="Arial" pitchFamily="34" charset="0"/>
                <a:cs typeface="Arial" pitchFamily="34" charset="0"/>
              </a:rPr>
              <a:t>приемы </a:t>
            </a:r>
            <a:r>
              <a:rPr lang="ru-RU" sz="2000" b="1" dirty="0">
                <a:solidFill>
                  <a:srgbClr val="FF0000"/>
                </a:solidFill>
                <a:latin typeface="Arial" pitchFamily="34" charset="0"/>
                <a:cs typeface="Arial" pitchFamily="34" charset="0"/>
              </a:rPr>
              <a:t>и методы </a:t>
            </a:r>
            <a:r>
              <a:rPr lang="ru-RU" sz="2000" dirty="0">
                <a:latin typeface="Arial" pitchFamily="34" charset="0"/>
                <a:cs typeface="Arial" pitchFamily="34" charset="0"/>
              </a:rPr>
              <a:t>организации учебно-воспитательного процесса</a:t>
            </a:r>
            <a:r>
              <a:rPr lang="ru-RU" sz="2000" dirty="0" smtClean="0">
                <a:latin typeface="Arial" pitchFamily="34" charset="0"/>
                <a:cs typeface="Arial" pitchFamily="34" charset="0"/>
              </a:rPr>
              <a:t>;</a:t>
            </a:r>
            <a:r>
              <a:rPr lang="ru-RU" sz="2000" b="1" dirty="0" smtClean="0"/>
              <a:t> </a:t>
            </a:r>
          </a:p>
          <a:p>
            <a:pPr marL="365760" indent="-283464">
              <a:buNone/>
              <a:defRPr/>
            </a:pPr>
            <a:r>
              <a:rPr lang="ru-RU" sz="2200" b="1" dirty="0" smtClean="0"/>
              <a:t>     методы обучения</a:t>
            </a:r>
            <a:r>
              <a:rPr lang="ru-RU" sz="2200" dirty="0" smtClean="0"/>
              <a:t> (словесный, наглядный практический; объяснительно-иллюстративный, репродуктивный, частично- поисковый, исследовательский проблемный; игровой, дискуссионный, проектный и др.) и воспитания (убеждение, поощрение, упражнение, стимулирование, мотивация и др.)</a:t>
            </a:r>
          </a:p>
          <a:p>
            <a:pPr marL="365760" indent="-283464">
              <a:buNone/>
              <a:defRPr/>
            </a:pPr>
            <a:r>
              <a:rPr lang="ru-RU" sz="2000" dirty="0" smtClean="0"/>
              <a:t> </a:t>
            </a:r>
            <a:endParaRPr lang="ru-RU" sz="2000" dirty="0">
              <a:latin typeface="Arial" pitchFamily="34" charset="0"/>
              <a:cs typeface="Arial" pitchFamily="34" charset="0"/>
            </a:endParaRPr>
          </a:p>
          <a:p>
            <a:pPr marL="365760" indent="-283464">
              <a:buFontTx/>
              <a:buChar char="-"/>
              <a:defRPr/>
            </a:pPr>
            <a:r>
              <a:rPr lang="ru-RU" sz="2000" b="1" dirty="0">
                <a:solidFill>
                  <a:srgbClr val="FF0000"/>
                </a:solidFill>
                <a:latin typeface="Arial" pitchFamily="34" charset="0"/>
                <a:cs typeface="Arial" pitchFamily="34" charset="0"/>
              </a:rPr>
              <a:t>формы подведения итогов </a:t>
            </a:r>
            <a:r>
              <a:rPr lang="ru-RU" sz="2000" dirty="0">
                <a:latin typeface="Arial" pitchFamily="34" charset="0"/>
                <a:cs typeface="Arial" pitchFamily="34" charset="0"/>
              </a:rPr>
              <a:t>по каждой теме или разделу дополнительной общеобразовательной программы (педагогическое наблюдение, мониторинг, анализ результатов анкетирования, тестирования, участие обучающихся в концертах, викторинах, соревнованиях, спектаклях, анализ  результатов зачётов, взаимозачётов, опросов, активности обучающихся на открытых занятиях, защиты проектов, выполнения диагностических заданий и задач поискового характера и др.);</a:t>
            </a:r>
          </a:p>
          <a:p>
            <a:pPr marL="365760" indent="-283464">
              <a:buFontTx/>
              <a:buChar char="-"/>
              <a:defRPr/>
            </a:pPr>
            <a:r>
              <a:rPr lang="ru-RU" sz="2000" b="1" dirty="0">
                <a:solidFill>
                  <a:srgbClr val="FF0000"/>
                </a:solidFill>
                <a:latin typeface="Arial" pitchFamily="34" charset="0"/>
                <a:cs typeface="Arial" pitchFamily="34" charset="0"/>
              </a:rPr>
              <a:t>дидактический материал </a:t>
            </a:r>
            <a:r>
              <a:rPr lang="ru-RU" sz="2000" dirty="0">
                <a:latin typeface="Arial" pitchFamily="34" charset="0"/>
                <a:cs typeface="Arial" pitchFamily="34" charset="0"/>
              </a:rPr>
              <a:t>с указанием тематики: (таблицы, плакаты, картины, фотографии,</a:t>
            </a:r>
            <a:r>
              <a:rPr lang="ru-RU" sz="2000" i="1" dirty="0">
                <a:latin typeface="Arial" pitchFamily="34" charset="0"/>
                <a:cs typeface="Arial" pitchFamily="34" charset="0"/>
              </a:rPr>
              <a:t> </a:t>
            </a:r>
            <a:r>
              <a:rPr lang="ru-RU" sz="2000" dirty="0">
                <a:latin typeface="Arial" pitchFamily="34" charset="0"/>
                <a:cs typeface="Arial" pitchFamily="34" charset="0"/>
              </a:rPr>
              <a:t>дидактические карточки, памятки, научная и специальная литература,</a:t>
            </a:r>
            <a:r>
              <a:rPr lang="ru-RU" sz="2000" i="1" dirty="0">
                <a:latin typeface="Arial" pitchFamily="34" charset="0"/>
                <a:cs typeface="Arial" pitchFamily="34" charset="0"/>
              </a:rPr>
              <a:t> </a:t>
            </a:r>
            <a:r>
              <a:rPr lang="ru-RU" sz="2000" dirty="0">
                <a:latin typeface="Arial" pitchFamily="34" charset="0"/>
                <a:cs typeface="Arial" pitchFamily="34" charset="0"/>
              </a:rPr>
              <a:t>раздаточный материал,</a:t>
            </a:r>
            <a:r>
              <a:rPr lang="ru-RU" sz="2000" i="1" dirty="0">
                <a:latin typeface="Arial" pitchFamily="34" charset="0"/>
                <a:cs typeface="Arial" pitchFamily="34" charset="0"/>
              </a:rPr>
              <a:t> </a:t>
            </a:r>
            <a:r>
              <a:rPr lang="ru-RU" sz="2000" dirty="0">
                <a:latin typeface="Arial" pitchFamily="34" charset="0"/>
                <a:cs typeface="Arial" pitchFamily="34" charset="0"/>
              </a:rPr>
              <a:t> диафильмы,</a:t>
            </a:r>
            <a:r>
              <a:rPr lang="ru-RU" sz="2000" i="1" dirty="0">
                <a:latin typeface="Arial" pitchFamily="34" charset="0"/>
                <a:cs typeface="Arial" pitchFamily="34" charset="0"/>
              </a:rPr>
              <a:t> </a:t>
            </a:r>
            <a:r>
              <a:rPr lang="ru-RU" sz="2000" dirty="0">
                <a:latin typeface="Arial" pitchFamily="34" charset="0"/>
                <a:cs typeface="Arial" pitchFamily="34" charset="0"/>
              </a:rPr>
              <a:t> диапозитивы, видеозаписи,</a:t>
            </a:r>
            <a:r>
              <a:rPr lang="ru-RU" sz="2000" i="1" dirty="0">
                <a:latin typeface="Arial" pitchFamily="34" charset="0"/>
                <a:cs typeface="Arial" pitchFamily="34" charset="0"/>
              </a:rPr>
              <a:t> </a:t>
            </a:r>
            <a:r>
              <a:rPr lang="ru-RU" sz="2000" dirty="0">
                <a:latin typeface="Arial" pitchFamily="34" charset="0"/>
                <a:cs typeface="Arial" pitchFamily="34" charset="0"/>
              </a:rPr>
              <a:t> аудиозаписи,</a:t>
            </a:r>
            <a:r>
              <a:rPr lang="ru-RU" sz="2000" i="1" dirty="0">
                <a:latin typeface="Arial" pitchFamily="34" charset="0"/>
                <a:cs typeface="Arial" pitchFamily="34" charset="0"/>
              </a:rPr>
              <a:t> </a:t>
            </a:r>
            <a:r>
              <a:rPr lang="ru-RU" sz="2000" dirty="0">
                <a:latin typeface="Arial" pitchFamily="34" charset="0"/>
                <a:cs typeface="Arial" pitchFamily="34" charset="0"/>
              </a:rPr>
              <a:t>мультимедийные материалы, компьютерные программные </a:t>
            </a:r>
            <a:r>
              <a:rPr lang="ru-RU" sz="2000" dirty="0" smtClean="0">
                <a:latin typeface="Arial" pitchFamily="34" charset="0"/>
                <a:cs typeface="Arial" pitchFamily="34" charset="0"/>
              </a:rPr>
              <a:t>средства, упражнения, задания, технологические карты, образцы изделий. </a:t>
            </a:r>
            <a:r>
              <a:rPr lang="ru-RU" sz="2000" dirty="0">
                <a:latin typeface="Arial" pitchFamily="34" charset="0"/>
                <a:cs typeface="Arial" pitchFamily="34" charset="0"/>
              </a:rPr>
              <a:t>и др</a:t>
            </a:r>
            <a:r>
              <a:rPr lang="ru-RU" sz="2000" dirty="0" smtClean="0">
                <a:latin typeface="Arial" pitchFamily="34" charset="0"/>
                <a:cs typeface="Arial" pitchFamily="34" charset="0"/>
              </a:rPr>
              <a:t>.)</a:t>
            </a:r>
            <a:endParaRPr lang="ru-RU" sz="2000" dirty="0" smtClean="0"/>
          </a:p>
          <a:p>
            <a:pPr marL="365760" indent="-283464">
              <a:buFontTx/>
              <a:buChar char="-"/>
              <a:defRPr/>
            </a:pPr>
            <a:endParaRPr lang="ru-RU" sz="2000" dirty="0">
              <a:latin typeface="Arial" pitchFamily="34" charset="0"/>
              <a:cs typeface="Arial" pitchFamily="34" charset="0"/>
            </a:endParaRPr>
          </a:p>
        </p:txBody>
      </p:sp>
      <p:sp>
        <p:nvSpPr>
          <p:cNvPr id="2" name="Прямоугольник 1">
            <a:extLst>
              <a:ext uri="{FF2B5EF4-FFF2-40B4-BE49-F238E27FC236}">
                <a16:creationId xmlns:a16="http://schemas.microsoft.com/office/drawing/2014/main" xmlns="" id="{9842F967-B96B-8318-E63A-57A902902315}"/>
              </a:ext>
            </a:extLst>
          </p:cNvPr>
          <p:cNvSpPr/>
          <p:nvPr/>
        </p:nvSpPr>
        <p:spPr>
          <a:xfrm>
            <a:off x="284205" y="140242"/>
            <a:ext cx="9144000" cy="778277"/>
          </a:xfrm>
          <a:prstGeom prst="rect">
            <a:avLst/>
          </a:prstGeom>
          <a:solidFill>
            <a:schemeClr val="accent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200" b="1" dirty="0">
                <a:solidFill>
                  <a:schemeClr val="bg1"/>
                </a:solidFill>
                <a:latin typeface="Arial" pitchFamily="34" charset="0"/>
                <a:cs typeface="Arial" pitchFamily="34" charset="0"/>
              </a:rPr>
              <a:t>Методические материалы</a:t>
            </a:r>
            <a:endParaRPr lang="ru-RU" sz="3200" dirty="0">
              <a:solidFill>
                <a:prstClr val="white"/>
              </a:solidFill>
              <a:latin typeface="Calibri"/>
            </a:endParaRPr>
          </a:p>
        </p:txBody>
      </p:sp>
    </p:spTree>
    <p:extLst>
      <p:ext uri="{BB962C8B-B14F-4D97-AF65-F5344CB8AC3E}">
        <p14:creationId xmlns:p14="http://schemas.microsoft.com/office/powerpoint/2010/main" xmlns="" val="42611595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511156"/>
          </a:xfrm>
        </p:spPr>
        <p:txBody>
          <a:bodyPr>
            <a:normAutofit fontScale="90000"/>
          </a:bodyPr>
          <a:lstStyle/>
          <a:p>
            <a:r>
              <a:rPr lang="ru-RU" b="1" dirty="0" smtClean="0">
                <a:solidFill>
                  <a:srgbClr val="FF0000"/>
                </a:solidFill>
              </a:rPr>
              <a:t>2.5.Методическе материалы</a:t>
            </a:r>
            <a:endParaRPr lang="ru-RU" b="1" dirty="0">
              <a:solidFill>
                <a:srgbClr val="FF0000"/>
              </a:solidFill>
            </a:endParaRPr>
          </a:p>
        </p:txBody>
      </p:sp>
      <p:sp>
        <p:nvSpPr>
          <p:cNvPr id="3" name="Содержимое 2"/>
          <p:cNvSpPr>
            <a:spLocks noGrp="1"/>
          </p:cNvSpPr>
          <p:nvPr>
            <p:ph idx="1"/>
          </p:nvPr>
        </p:nvSpPr>
        <p:spPr>
          <a:xfrm>
            <a:off x="609600" y="1142984"/>
            <a:ext cx="10972800" cy="5357849"/>
          </a:xfrm>
        </p:spPr>
        <p:txBody>
          <a:bodyPr>
            <a:normAutofit lnSpcReduction="10000"/>
          </a:bodyPr>
          <a:lstStyle/>
          <a:p>
            <a:pPr>
              <a:buNone/>
            </a:pPr>
            <a:r>
              <a:rPr lang="ru-RU" dirty="0" smtClean="0"/>
              <a:t>Настоящий раздел представляет краткое описание методики работы по программе и включает в себя: </a:t>
            </a:r>
          </a:p>
          <a:p>
            <a:r>
              <a:rPr lang="ru-RU" dirty="0" smtClean="0"/>
              <a:t> </a:t>
            </a:r>
            <a:r>
              <a:rPr lang="ru-RU" b="1" dirty="0" smtClean="0"/>
              <a:t>особенности организации</a:t>
            </a:r>
            <a:r>
              <a:rPr lang="ru-RU" dirty="0" smtClean="0"/>
              <a:t> образовательного процесса – очно, очно - заочно, заочно, дистанционно, в условиях сетевого взаимодействия и др.;</a:t>
            </a:r>
          </a:p>
          <a:p>
            <a:r>
              <a:rPr lang="ru-RU" b="1" dirty="0" smtClean="0"/>
              <a:t>формы организации образовательного процесса</a:t>
            </a:r>
            <a:r>
              <a:rPr lang="ru-RU" dirty="0" smtClean="0"/>
              <a:t>: индивидуальная, индивидуально-групповая и групповая; выбор той или иной формы обосновывается с позиции профиля деятельности (музыкального, спортивного, художественного и др.), категории обучающихся (дети с ОВЗ) и др. </a:t>
            </a:r>
          </a:p>
          <a:p>
            <a:endParaRPr lang="ru-RU" dirty="0"/>
          </a:p>
        </p:txBody>
      </p:sp>
      <p:sp>
        <p:nvSpPr>
          <p:cNvPr id="4" name="Нижний колонтитул 3"/>
          <p:cNvSpPr>
            <a:spLocks noGrp="1"/>
          </p:cNvSpPr>
          <p:nvPr>
            <p:ph type="ftr" sz="quarter" idx="11"/>
          </p:nvPr>
        </p:nvSpPr>
        <p:spPr/>
        <p:txBody>
          <a:bodyPr/>
          <a:lstStyle/>
          <a:p>
            <a:r>
              <a:rPr lang="ru-RU" smtClean="0"/>
              <a:t>Региональный модельный центр дополнительного образования детей Владимирской области</a:t>
            </a:r>
            <a:endParaRPr lang="ru-RU"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511156"/>
          </a:xfrm>
        </p:spPr>
        <p:txBody>
          <a:bodyPr>
            <a:normAutofit fontScale="90000"/>
          </a:bodyPr>
          <a:lstStyle/>
          <a:p>
            <a:r>
              <a:rPr lang="ru-RU" b="1" dirty="0" smtClean="0">
                <a:solidFill>
                  <a:srgbClr val="FF0000"/>
                </a:solidFill>
              </a:rPr>
              <a:t>Методические материалы</a:t>
            </a:r>
            <a:endParaRPr lang="ru-RU" b="1" dirty="0">
              <a:solidFill>
                <a:srgbClr val="FF0000"/>
              </a:solidFill>
            </a:endParaRPr>
          </a:p>
        </p:txBody>
      </p:sp>
      <p:sp>
        <p:nvSpPr>
          <p:cNvPr id="3" name="Содержимое 2"/>
          <p:cNvSpPr>
            <a:spLocks noGrp="1"/>
          </p:cNvSpPr>
          <p:nvPr>
            <p:ph idx="1"/>
          </p:nvPr>
        </p:nvSpPr>
        <p:spPr>
          <a:xfrm>
            <a:off x="609600" y="785794"/>
            <a:ext cx="10972800" cy="6072205"/>
          </a:xfrm>
        </p:spPr>
        <p:txBody>
          <a:bodyPr>
            <a:normAutofit fontScale="62500" lnSpcReduction="20000"/>
          </a:bodyPr>
          <a:lstStyle/>
          <a:p>
            <a:r>
              <a:rPr lang="ru-RU" dirty="0" smtClean="0"/>
              <a:t> </a:t>
            </a:r>
            <a:r>
              <a:rPr lang="ru-RU" b="1" dirty="0" smtClean="0"/>
              <a:t>формы организации учебного занятия</a:t>
            </a:r>
            <a:r>
              <a:rPr lang="ru-RU" dirty="0" smtClean="0"/>
              <a:t> - акция, аукцион, бенефис, беседа, вернисаж, встреча с интересными людьми, выставка, галерея, гостиная, диспут, защита проектов, игра, концерт, КВН, конкурс, конференция, круглый стол, круиз, лабораторное занятие, лекция, мастер-класс, «мозговой штурм», наблюдение, олимпиада, открытое занятие, посиделки, поход, праздник, практическое занятие, представление, презентация, рейд, ринг, салон, семинар, соревнование, спектакль, студия, творческая мастерская, тренинг, турнир, фабрика, фестиваль, чемпионат, шоу, экскурсия, экзамен, экспедиция, эксперимент, эстафета, ярмарка;</a:t>
            </a:r>
          </a:p>
          <a:p>
            <a:r>
              <a:rPr lang="ru-RU" dirty="0" smtClean="0"/>
              <a:t> </a:t>
            </a:r>
            <a:r>
              <a:rPr lang="ru-RU" b="1" dirty="0" smtClean="0"/>
              <a:t>педагогические технологии</a:t>
            </a:r>
            <a:r>
              <a:rPr lang="ru-RU" dirty="0" smtClean="0"/>
              <a:t> - технология индивидуализации обучения, технология группового обучения, технология коллективного взаимообучения, технология программированного обучения, технология модульного обучения, технология блочно- модульного обучения, технология дифференцированного обучения, технология разноуровневого обучения, технология развивающего обучения, технология проблемного обучения, технология дистанционного обучения, технология исследовательской деятельности, технология проектной деятельности, технология игровой деятельности, коммуникативная технология обучения, технология коллективной творческой деятельности, технология развития критического мышления через чтение и письмо, технология портфолио, технология педагогической мастерской, технология образа и мысли, технология решения изобретательских задач, здоровьесберегающая технология, технология-дебаты и др.</a:t>
            </a:r>
          </a:p>
          <a:p>
            <a:r>
              <a:rPr lang="ru-RU" dirty="0" smtClean="0"/>
              <a:t> </a:t>
            </a:r>
            <a:r>
              <a:rPr lang="ru-RU" b="1" dirty="0" smtClean="0"/>
              <a:t>алгоритм учебного занятия</a:t>
            </a:r>
            <a:r>
              <a:rPr lang="ru-RU" dirty="0" smtClean="0"/>
              <a:t> – краткое описание структуры занятия и его этапов;</a:t>
            </a:r>
          </a:p>
          <a:p>
            <a:pPr>
              <a:buNone/>
            </a:pPr>
            <a:endParaRPr lang="ru-RU" dirty="0" smtClean="0"/>
          </a:p>
          <a:p>
            <a:r>
              <a:rPr lang="ru-RU" b="1" dirty="0" smtClean="0">
                <a:solidFill>
                  <a:srgbClr val="FF0000"/>
                </a:solidFill>
              </a:rPr>
              <a:t>наглядный материал</a:t>
            </a:r>
            <a:r>
              <a:rPr lang="ru-RU" dirty="0" smtClean="0">
                <a:solidFill>
                  <a:srgbClr val="FF0000"/>
                </a:solidFill>
              </a:rPr>
              <a:t>: альбомы, атласы, карты, таблицы</a:t>
            </a:r>
            <a:r>
              <a:rPr lang="ru-RU" dirty="0" smtClean="0"/>
              <a:t>.</a:t>
            </a:r>
            <a:endParaRPr lang="ru-RU" dirty="0"/>
          </a:p>
        </p:txBody>
      </p:sp>
      <p:sp>
        <p:nvSpPr>
          <p:cNvPr id="4" name="Нижний колонтитул 3"/>
          <p:cNvSpPr>
            <a:spLocks noGrp="1"/>
          </p:cNvSpPr>
          <p:nvPr>
            <p:ph type="ftr" sz="quarter" idx="11"/>
          </p:nvPr>
        </p:nvSpPr>
        <p:spPr/>
        <p:txBody>
          <a:bodyPr/>
          <a:lstStyle/>
          <a:p>
            <a:r>
              <a:rPr lang="ru-RU" smtClean="0"/>
              <a:t>Региональный модельный центр дополнительного образования детей Владимирской области</a:t>
            </a:r>
            <a:endParaRPr lang="ru-RU"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725470"/>
          </a:xfrm>
        </p:spPr>
        <p:txBody>
          <a:bodyPr>
            <a:normAutofit fontScale="90000"/>
          </a:bodyPr>
          <a:lstStyle/>
          <a:p>
            <a:r>
              <a:rPr lang="ru-RU" b="1" dirty="0" smtClean="0">
                <a:solidFill>
                  <a:srgbClr val="FF0000"/>
                </a:solidFill>
              </a:rPr>
              <a:t>2.6.Список использованной литературы</a:t>
            </a:r>
            <a:endParaRPr lang="ru-RU" b="1" dirty="0">
              <a:solidFill>
                <a:srgbClr val="FF0000"/>
              </a:solidFill>
            </a:endParaRPr>
          </a:p>
        </p:txBody>
      </p:sp>
      <p:sp>
        <p:nvSpPr>
          <p:cNvPr id="3" name="Содержимое 2"/>
          <p:cNvSpPr>
            <a:spLocks noGrp="1"/>
          </p:cNvSpPr>
          <p:nvPr>
            <p:ph idx="1"/>
          </p:nvPr>
        </p:nvSpPr>
        <p:spPr>
          <a:xfrm>
            <a:off x="609600" y="1071547"/>
            <a:ext cx="10972800" cy="5054618"/>
          </a:xfrm>
        </p:spPr>
        <p:txBody>
          <a:bodyPr>
            <a:normAutofit fontScale="92500" lnSpcReduction="20000"/>
          </a:bodyPr>
          <a:lstStyle/>
          <a:p>
            <a:pPr>
              <a:buNone/>
            </a:pPr>
            <a:r>
              <a:rPr lang="ru-RU" dirty="0" smtClean="0"/>
              <a:t>При составлении списка литературы необходимо учитывать:</a:t>
            </a:r>
          </a:p>
          <a:p>
            <a:r>
              <a:rPr lang="ru-RU" b="1" dirty="0" smtClean="0">
                <a:solidFill>
                  <a:srgbClr val="FF0000"/>
                </a:solidFill>
              </a:rPr>
              <a:t>основную и дополнительную</a:t>
            </a:r>
            <a:r>
              <a:rPr lang="ru-RU" dirty="0" smtClean="0"/>
              <a:t> учебную литературу: учебные пособия, сборники упражнений, контрольных заданий, тестов, практических работ и практикумов, хрестоматии;</a:t>
            </a:r>
          </a:p>
          <a:p>
            <a:pPr>
              <a:buNone/>
            </a:pPr>
            <a:r>
              <a:rPr lang="ru-RU" dirty="0" smtClean="0"/>
              <a:t>* Список оформляется в соответствии </a:t>
            </a:r>
            <a:r>
              <a:rPr lang="ru-RU" dirty="0" smtClean="0">
                <a:solidFill>
                  <a:srgbClr val="FF0000"/>
                </a:solidFill>
              </a:rPr>
              <a:t>с ГОСТ к оформлению </a:t>
            </a:r>
            <a:r>
              <a:rPr lang="ru-RU" dirty="0" smtClean="0"/>
              <a:t>библиографических ссылок ( последовательность списка литературы в алфавитном порядке: фамилия и инициалы автора, название книги или статьи, издательство, год издания, № журнала),</a:t>
            </a:r>
          </a:p>
          <a:p>
            <a:pPr>
              <a:buNone/>
            </a:pPr>
            <a:r>
              <a:rPr lang="ru-RU" dirty="0" smtClean="0">
                <a:solidFill>
                  <a:srgbClr val="FF0000"/>
                </a:solidFill>
              </a:rPr>
              <a:t>    в том числе специальной литературы по тематике особенностей обучающихся с ОВЗ (конкретной нозологической группы, для которой предназначена программа).</a:t>
            </a:r>
            <a:endParaRPr lang="ru-RU" dirty="0"/>
          </a:p>
        </p:txBody>
      </p:sp>
      <p:sp>
        <p:nvSpPr>
          <p:cNvPr id="4" name="Нижний колонтитул 3"/>
          <p:cNvSpPr>
            <a:spLocks noGrp="1"/>
          </p:cNvSpPr>
          <p:nvPr>
            <p:ph type="ftr" sz="quarter" idx="11"/>
          </p:nvPr>
        </p:nvSpPr>
        <p:spPr/>
        <p:txBody>
          <a:bodyPr/>
          <a:lstStyle/>
          <a:p>
            <a:r>
              <a:rPr lang="ru-RU" smtClean="0"/>
              <a:t>Региональный модельный центр дополнительного образования детей Владимирской области</a:t>
            </a:r>
            <a:endParaRPr lang="ru-RU"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39582" y="1488613"/>
            <a:ext cx="11257144" cy="3880773"/>
          </a:xfrm>
        </p:spPr>
        <p:txBody>
          <a:bodyPr>
            <a:normAutofit/>
          </a:bodyPr>
          <a:lstStyle/>
          <a:p>
            <a:pPr marL="82296" indent="0" algn="just">
              <a:buNone/>
              <a:defRPr/>
            </a:pPr>
            <a:r>
              <a:rPr lang="ru-RU" sz="2400" dirty="0">
                <a:solidFill>
                  <a:schemeClr val="accent5"/>
                </a:solidFill>
                <a:latin typeface="Arial" pitchFamily="34" charset="0"/>
                <a:cs typeface="Arial" pitchFamily="34" charset="0"/>
              </a:rPr>
              <a:t>за последние 5 лет</a:t>
            </a:r>
            <a:r>
              <a:rPr lang="ru-RU" sz="2400" dirty="0">
                <a:latin typeface="Arial" pitchFamily="34" charset="0"/>
                <a:cs typeface="Arial" pitchFamily="34" charset="0"/>
              </a:rPr>
              <a:t>, включает перечень основной и дополнительной литературу (учебные пособия, сборники упражнений (контрольных заданий, тестов, практических работ и практикумов), справочные пособия (словари, справочники); наглядный материал (альбомы, атласы, карты, таблицы); </a:t>
            </a:r>
          </a:p>
          <a:p>
            <a:pPr marL="82296" indent="0" algn="just">
              <a:buNone/>
              <a:defRPr/>
            </a:pPr>
            <a:r>
              <a:rPr lang="ru-RU" sz="2400" dirty="0">
                <a:latin typeface="Arial" pitchFamily="34" charset="0"/>
                <a:cs typeface="Arial" pitchFamily="34" charset="0"/>
              </a:rPr>
              <a:t>составлен для разных участников образовательного процесса – </a:t>
            </a:r>
            <a:r>
              <a:rPr lang="ru-RU" sz="2400" dirty="0">
                <a:solidFill>
                  <a:schemeClr val="accent5"/>
                </a:solidFill>
                <a:latin typeface="Arial" pitchFamily="34" charset="0"/>
                <a:cs typeface="Arial" pitchFamily="34" charset="0"/>
              </a:rPr>
              <a:t>педагогов, учащихся, родителей</a:t>
            </a:r>
            <a:r>
              <a:rPr lang="ru-RU" sz="2400" dirty="0">
                <a:latin typeface="Arial" pitchFamily="34" charset="0"/>
                <a:cs typeface="Arial" pitchFamily="34" charset="0"/>
              </a:rPr>
              <a:t>; </a:t>
            </a:r>
          </a:p>
          <a:p>
            <a:pPr marL="82296" indent="0" algn="just">
              <a:buNone/>
              <a:defRPr/>
            </a:pPr>
            <a:r>
              <a:rPr lang="ru-RU" sz="2400" dirty="0">
                <a:solidFill>
                  <a:srgbClr val="C00000"/>
                </a:solidFill>
                <a:latin typeface="Arial" pitchFamily="34" charset="0"/>
                <a:cs typeface="Arial" pitchFamily="34" charset="0"/>
              </a:rPr>
              <a:t>оформляется в соответствии с требованиями к библиографическим ссылкам.</a:t>
            </a:r>
          </a:p>
        </p:txBody>
      </p:sp>
      <p:sp>
        <p:nvSpPr>
          <p:cNvPr id="2" name="Заголовок 1"/>
          <p:cNvSpPr>
            <a:spLocks noGrp="1"/>
          </p:cNvSpPr>
          <p:nvPr>
            <p:ph type="title"/>
          </p:nvPr>
        </p:nvSpPr>
        <p:spPr>
          <a:xfrm>
            <a:off x="1981200" y="-171400"/>
            <a:ext cx="8229600" cy="1143000"/>
          </a:xfrm>
        </p:spPr>
        <p:txBody>
          <a:bodyPr/>
          <a:lstStyle/>
          <a:p>
            <a:pPr>
              <a:defRPr/>
            </a:pPr>
            <a:r>
              <a:rPr lang="ru-RU" dirty="0">
                <a:solidFill>
                  <a:schemeClr val="bg1"/>
                </a:solidFill>
                <a:latin typeface="Arial" pitchFamily="34" charset="0"/>
                <a:cs typeface="Arial" pitchFamily="34" charset="0"/>
              </a:rPr>
              <a:t>Список литературы</a:t>
            </a:r>
          </a:p>
        </p:txBody>
      </p:sp>
      <p:sp>
        <p:nvSpPr>
          <p:cNvPr id="6" name="Прямоугольник 5">
            <a:extLst>
              <a:ext uri="{FF2B5EF4-FFF2-40B4-BE49-F238E27FC236}">
                <a16:creationId xmlns:a16="http://schemas.microsoft.com/office/drawing/2014/main" xmlns="" id="{908C4268-4724-FE86-F7A7-0D9F1CC73421}"/>
              </a:ext>
            </a:extLst>
          </p:cNvPr>
          <p:cNvSpPr/>
          <p:nvPr/>
        </p:nvSpPr>
        <p:spPr>
          <a:xfrm>
            <a:off x="232490" y="193323"/>
            <a:ext cx="9144000" cy="778277"/>
          </a:xfrm>
          <a:prstGeom prst="rect">
            <a:avLst/>
          </a:prstGeom>
          <a:solidFill>
            <a:schemeClr val="accent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200" b="1" dirty="0">
                <a:solidFill>
                  <a:schemeClr val="bg1"/>
                </a:solidFill>
                <a:latin typeface="Arial" pitchFamily="34" charset="0"/>
                <a:cs typeface="Arial" pitchFamily="34" charset="0"/>
              </a:rPr>
              <a:t>Список литературы</a:t>
            </a:r>
            <a:endParaRPr lang="ru-RU" sz="3200" dirty="0">
              <a:solidFill>
                <a:prstClr val="white"/>
              </a:solidFill>
              <a:latin typeface="Calibri"/>
            </a:endParaRPr>
          </a:p>
        </p:txBody>
      </p:sp>
    </p:spTree>
    <p:extLst>
      <p:ext uri="{BB962C8B-B14F-4D97-AF65-F5344CB8AC3E}">
        <p14:creationId xmlns:p14="http://schemas.microsoft.com/office/powerpoint/2010/main" xmlns="" val="38143878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582594"/>
          </a:xfrm>
        </p:spPr>
        <p:txBody>
          <a:bodyPr>
            <a:normAutofit fontScale="90000"/>
          </a:bodyPr>
          <a:lstStyle/>
          <a:p>
            <a:r>
              <a:rPr lang="ru-RU" b="1" dirty="0" smtClean="0">
                <a:solidFill>
                  <a:srgbClr val="FF0000"/>
                </a:solidFill>
              </a:rPr>
              <a:t>Уровни  сложности программы</a:t>
            </a:r>
            <a:endParaRPr lang="ru-RU" b="1" dirty="0">
              <a:solidFill>
                <a:srgbClr val="FF0000"/>
              </a:solidFill>
            </a:endParaRPr>
          </a:p>
        </p:txBody>
      </p:sp>
      <p:sp>
        <p:nvSpPr>
          <p:cNvPr id="3" name="Содержимое 2"/>
          <p:cNvSpPr>
            <a:spLocks noGrp="1"/>
          </p:cNvSpPr>
          <p:nvPr>
            <p:ph idx="1"/>
          </p:nvPr>
        </p:nvSpPr>
        <p:spPr>
          <a:xfrm>
            <a:off x="0" y="571457"/>
            <a:ext cx="11668164" cy="6286543"/>
          </a:xfrm>
        </p:spPr>
        <p:txBody>
          <a:bodyPr>
            <a:noAutofit/>
          </a:bodyPr>
          <a:lstStyle/>
          <a:p>
            <a:pPr>
              <a:buNone/>
            </a:pPr>
            <a:endParaRPr lang="ru-RU" sz="2000" dirty="0" smtClean="0"/>
          </a:p>
          <a:p>
            <a:pPr>
              <a:buNone/>
            </a:pPr>
            <a:r>
              <a:rPr lang="ru-RU" sz="2000" dirty="0" smtClean="0"/>
              <a:t>*   Реализуемые на </a:t>
            </a:r>
            <a:r>
              <a:rPr lang="ru-RU" sz="2800" b="1" dirty="0" smtClean="0"/>
              <a:t>ознакомительном уровне</a:t>
            </a:r>
            <a:r>
              <a:rPr lang="ru-RU" sz="2800" dirty="0" smtClean="0"/>
              <a:t> </a:t>
            </a:r>
            <a:r>
              <a:rPr lang="ru-RU" sz="2000" dirty="0" smtClean="0"/>
              <a:t>дополнительные общеобразовательные   программы создают условия для  социальной адаптации детей и направлены на повышение  их психологической </a:t>
            </a:r>
            <a:r>
              <a:rPr lang="ru-RU" sz="2000" b="1" dirty="0" smtClean="0"/>
              <a:t>готовности  к включению в образовательную деятельность</a:t>
            </a:r>
            <a:r>
              <a:rPr lang="ru-RU" sz="2000" dirty="0" smtClean="0"/>
              <a:t>; на создание комфортных условий для последующего выявления предпочтений и выбора вида деятельности в дополнительном образовании.</a:t>
            </a:r>
          </a:p>
          <a:p>
            <a:pPr>
              <a:buNone/>
            </a:pPr>
            <a:r>
              <a:rPr lang="ru-RU" sz="2000" dirty="0" smtClean="0"/>
              <a:t>      Срок освоения программы – от 1 месяца до 2–х лет. Возраст обучающихся 5 -18 лет. </a:t>
            </a:r>
          </a:p>
          <a:p>
            <a:r>
              <a:rPr lang="ru-RU" sz="2000" dirty="0" smtClean="0"/>
              <a:t>Программы </a:t>
            </a:r>
            <a:r>
              <a:rPr lang="ru-RU" sz="2800" b="1" dirty="0" smtClean="0"/>
              <a:t>базового уровня</a:t>
            </a:r>
            <a:r>
              <a:rPr lang="ru-RU" sz="2800" dirty="0" smtClean="0"/>
              <a:t> </a:t>
            </a:r>
            <a:r>
              <a:rPr lang="ru-RU" sz="2000" dirty="0" smtClean="0"/>
              <a:t>направлены </a:t>
            </a:r>
            <a:r>
              <a:rPr lang="ru-RU" sz="2000" b="1" dirty="0" smtClean="0"/>
              <a:t>на освоение определённого вида деятельности</a:t>
            </a:r>
            <a:r>
              <a:rPr lang="ru-RU" sz="2000" dirty="0" smtClean="0"/>
              <a:t>; формирование устойчивой мотивации к выбранному виду деятельности; </a:t>
            </a:r>
            <a:r>
              <a:rPr lang="ru-RU" sz="2000" b="1" dirty="0" smtClean="0"/>
              <a:t>специальных знаний,  умений и  навыков; развитие творческих способностей ребенка. </a:t>
            </a:r>
          </a:p>
          <a:p>
            <a:pPr>
              <a:buNone/>
            </a:pPr>
            <a:r>
              <a:rPr lang="ru-RU" sz="2000" dirty="0" smtClean="0"/>
              <a:t>      Срок освоения программы – от 1 до 7 лет. Возраст обучающихся 7 -18 лет. </a:t>
            </a:r>
          </a:p>
          <a:p>
            <a:pPr>
              <a:buNone/>
            </a:pPr>
            <a:r>
              <a:rPr lang="ru-RU" sz="2000" b="1" dirty="0" smtClean="0"/>
              <a:t>     * </a:t>
            </a:r>
            <a:r>
              <a:rPr lang="ru-RU" sz="2800" b="1" dirty="0" smtClean="0"/>
              <a:t>Продвинутый уровень</a:t>
            </a:r>
            <a:r>
              <a:rPr lang="ru-RU" sz="2800" dirty="0" smtClean="0"/>
              <a:t> </a:t>
            </a:r>
            <a:r>
              <a:rPr lang="ru-RU" sz="2000" dirty="0" smtClean="0"/>
              <a:t>включает программы </a:t>
            </a:r>
            <a:r>
              <a:rPr lang="ru-RU" sz="2000" b="1" dirty="0" smtClean="0"/>
              <a:t>развития и поддержки способных и одарённых детей; </a:t>
            </a:r>
            <a:r>
              <a:rPr lang="ru-RU" sz="2000" dirty="0" smtClean="0"/>
              <a:t>для личностного, творческого, культурного и профессионального самоопределения обучающихся. </a:t>
            </a:r>
          </a:p>
          <a:p>
            <a:pPr>
              <a:buNone/>
            </a:pPr>
            <a:r>
              <a:rPr lang="ru-RU" sz="2000" dirty="0" smtClean="0"/>
              <a:t>      Срок освоения программы – не менее 1 года. Возраст обучающихся 12 лет -18 год. </a:t>
            </a:r>
          </a:p>
          <a:p>
            <a:pPr>
              <a:buNone/>
            </a:pPr>
            <a:r>
              <a:rPr lang="ru-RU" sz="2000" dirty="0" smtClean="0"/>
              <a:t>                         На всех уровнях программ могут быть использованы разнообразные виды деятельности: репродуктивная, продуктивная, частично поисковая, творческая. </a:t>
            </a:r>
          </a:p>
          <a:p>
            <a:pPr>
              <a:buNone/>
            </a:pPr>
            <a:r>
              <a:rPr lang="ru-RU" sz="2000" dirty="0" smtClean="0"/>
              <a:t>      </a:t>
            </a:r>
          </a:p>
        </p:txBody>
      </p:sp>
      <p:sp>
        <p:nvSpPr>
          <p:cNvPr id="4" name="Нижний колонтитул 3"/>
          <p:cNvSpPr>
            <a:spLocks noGrp="1"/>
          </p:cNvSpPr>
          <p:nvPr>
            <p:ph type="ftr" sz="quarter" idx="11"/>
          </p:nvPr>
        </p:nvSpPr>
        <p:spPr/>
        <p:txBody>
          <a:bodyPr/>
          <a:lstStyle/>
          <a:p>
            <a:r>
              <a:rPr lang="ru-RU" smtClean="0"/>
              <a:t>Региональный модельный центр дополнительного образования детей Владимирской области</a:t>
            </a: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725470"/>
          </a:xfrm>
        </p:spPr>
        <p:txBody>
          <a:bodyPr>
            <a:normAutofit fontScale="90000"/>
          </a:bodyPr>
          <a:lstStyle/>
          <a:p>
            <a:r>
              <a:rPr lang="ru-RU" b="1" dirty="0" smtClean="0">
                <a:solidFill>
                  <a:srgbClr val="FF0000"/>
                </a:solidFill>
              </a:rPr>
              <a:t>Структура ДООП        </a:t>
            </a:r>
            <a:r>
              <a:rPr lang="ru-RU" sz="2000" b="1" dirty="0" smtClean="0"/>
              <a:t>Шаг 3.Соблюдаем структуру.</a:t>
            </a:r>
            <a:endParaRPr lang="ru-RU" b="1" dirty="0"/>
          </a:p>
        </p:txBody>
      </p:sp>
      <p:sp>
        <p:nvSpPr>
          <p:cNvPr id="3" name="Содержимое 2"/>
          <p:cNvSpPr>
            <a:spLocks noGrp="1"/>
          </p:cNvSpPr>
          <p:nvPr>
            <p:ph idx="1"/>
          </p:nvPr>
        </p:nvSpPr>
        <p:spPr>
          <a:xfrm>
            <a:off x="609600" y="928670"/>
            <a:ext cx="11582400" cy="5929330"/>
          </a:xfrm>
        </p:spPr>
        <p:txBody>
          <a:bodyPr>
            <a:noAutofit/>
          </a:bodyPr>
          <a:lstStyle/>
          <a:p>
            <a:pPr>
              <a:buNone/>
            </a:pPr>
            <a:r>
              <a:rPr lang="ru-RU" sz="2400" b="1" dirty="0" smtClean="0"/>
              <a:t>1.Титульный лист.</a:t>
            </a:r>
          </a:p>
          <a:p>
            <a:pPr>
              <a:buNone/>
            </a:pPr>
            <a:r>
              <a:rPr lang="ru-RU" sz="2400" b="1" dirty="0" smtClean="0">
                <a:solidFill>
                  <a:srgbClr val="FF0000"/>
                </a:solidFill>
              </a:rPr>
              <a:t>Раздел 1. «Комплекс основных характеристик  программы»</a:t>
            </a:r>
          </a:p>
          <a:p>
            <a:pPr>
              <a:buNone/>
            </a:pPr>
            <a:r>
              <a:rPr lang="ru-RU" sz="2400" b="1" dirty="0" smtClean="0"/>
              <a:t>1.1. Пояснительная записка.</a:t>
            </a:r>
          </a:p>
          <a:p>
            <a:pPr>
              <a:buNone/>
            </a:pPr>
            <a:r>
              <a:rPr lang="ru-RU" sz="2400" b="1" dirty="0" smtClean="0"/>
              <a:t>1.2. Цели и задачи.</a:t>
            </a:r>
          </a:p>
          <a:p>
            <a:pPr>
              <a:buNone/>
            </a:pPr>
            <a:r>
              <a:rPr lang="ru-RU" sz="2400" b="1" dirty="0" smtClean="0"/>
              <a:t>1.3. Содержание программы.</a:t>
            </a:r>
          </a:p>
          <a:p>
            <a:pPr>
              <a:buNone/>
            </a:pPr>
            <a:r>
              <a:rPr lang="ru-RU" sz="2400" b="1" dirty="0" smtClean="0"/>
              <a:t>1.4. Планируемые результаты.</a:t>
            </a:r>
            <a:endParaRPr lang="ru-RU" sz="2400" dirty="0" smtClean="0"/>
          </a:p>
          <a:p>
            <a:pPr>
              <a:buNone/>
            </a:pPr>
            <a:r>
              <a:rPr lang="ru-RU" sz="2400" b="1" dirty="0" smtClean="0">
                <a:solidFill>
                  <a:srgbClr val="FF0000"/>
                </a:solidFill>
              </a:rPr>
              <a:t>Раздел2. «Комплекс организационно-педагогических условий»</a:t>
            </a:r>
          </a:p>
          <a:p>
            <a:pPr>
              <a:buNone/>
            </a:pPr>
            <a:r>
              <a:rPr lang="ru-RU" sz="2400" b="1" dirty="0" smtClean="0"/>
              <a:t>2.1. Календарный учебный график.</a:t>
            </a:r>
          </a:p>
          <a:p>
            <a:pPr>
              <a:buNone/>
            </a:pPr>
            <a:r>
              <a:rPr lang="ru-RU" sz="2400" b="1" dirty="0" smtClean="0"/>
              <a:t>2.2. Условия реализации программы.</a:t>
            </a:r>
          </a:p>
          <a:p>
            <a:pPr>
              <a:buNone/>
            </a:pPr>
            <a:r>
              <a:rPr lang="ru-RU" sz="2400" b="1" dirty="0" smtClean="0"/>
              <a:t>2.3. Формы аттестации.</a:t>
            </a:r>
          </a:p>
          <a:p>
            <a:pPr>
              <a:buNone/>
            </a:pPr>
            <a:r>
              <a:rPr lang="ru-RU" sz="2400" b="1" dirty="0" smtClean="0"/>
              <a:t>2.4. Оценочные материалы.</a:t>
            </a:r>
          </a:p>
          <a:p>
            <a:pPr>
              <a:buNone/>
            </a:pPr>
            <a:r>
              <a:rPr lang="ru-RU" sz="2400" b="1" dirty="0" smtClean="0"/>
              <a:t>2.5. Методические материалы.</a:t>
            </a:r>
          </a:p>
          <a:p>
            <a:pPr>
              <a:buNone/>
            </a:pPr>
            <a:r>
              <a:rPr lang="ru-RU" sz="2400" b="1" dirty="0" smtClean="0"/>
              <a:t>2.6. Список использованной литературы.</a:t>
            </a:r>
            <a:endParaRPr lang="ru-RU" sz="2400" b="1" dirty="0"/>
          </a:p>
        </p:txBody>
      </p:sp>
      <p:sp>
        <p:nvSpPr>
          <p:cNvPr id="4" name="Нижний колонтитул 3"/>
          <p:cNvSpPr>
            <a:spLocks noGrp="1"/>
          </p:cNvSpPr>
          <p:nvPr>
            <p:ph type="ftr" sz="quarter" idx="11"/>
          </p:nvPr>
        </p:nvSpPr>
        <p:spPr>
          <a:xfrm flipV="1">
            <a:off x="13096924" y="6858000"/>
            <a:ext cx="360338" cy="45719"/>
          </a:xfrm>
        </p:spPr>
        <p:txBody>
          <a:bodyPr/>
          <a:lstStyle/>
          <a:p>
            <a:r>
              <a:rPr lang="ru-RU" dirty="0" smtClean="0"/>
              <a:t>Региональный </a:t>
            </a:r>
            <a:r>
              <a:rPr lang="ru-RU" dirty="0" err="1" smtClean="0"/>
              <a:t>моелй</a:t>
            </a:r>
            <a:r>
              <a:rPr lang="ru-RU" dirty="0" smtClean="0"/>
              <a:t> центр дополнительного образования детей Владимирской области</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654032"/>
          </a:xfrm>
        </p:spPr>
        <p:txBody>
          <a:bodyPr>
            <a:normAutofit/>
          </a:bodyPr>
          <a:lstStyle/>
          <a:p>
            <a:r>
              <a:rPr lang="ru-RU" sz="3600" dirty="0" smtClean="0">
                <a:solidFill>
                  <a:srgbClr val="FF0000"/>
                </a:solidFill>
                <a:latin typeface="Arial Black" pitchFamily="34" charset="0"/>
              </a:rPr>
              <a:t>Титульный лист</a:t>
            </a:r>
            <a:endParaRPr lang="ru-RU" sz="3600" dirty="0">
              <a:solidFill>
                <a:srgbClr val="FF0000"/>
              </a:solidFill>
              <a:latin typeface="Arial Black" pitchFamily="34" charset="0"/>
            </a:endParaRPr>
          </a:p>
        </p:txBody>
      </p:sp>
      <p:sp>
        <p:nvSpPr>
          <p:cNvPr id="3" name="Содержимое 2"/>
          <p:cNvSpPr>
            <a:spLocks noGrp="1"/>
          </p:cNvSpPr>
          <p:nvPr>
            <p:ph idx="1"/>
          </p:nvPr>
        </p:nvSpPr>
        <p:spPr>
          <a:xfrm>
            <a:off x="609600" y="928670"/>
            <a:ext cx="10972800" cy="5929330"/>
          </a:xfrm>
        </p:spPr>
        <p:txBody>
          <a:bodyPr>
            <a:normAutofit fontScale="25000" lnSpcReduction="20000"/>
          </a:bodyPr>
          <a:lstStyle/>
          <a:p>
            <a:r>
              <a:rPr lang="ru-RU" sz="8000" b="1" dirty="0" smtClean="0"/>
              <a:t> Название вышестоящих органов образования </a:t>
            </a:r>
            <a:r>
              <a:rPr lang="ru-RU" sz="8000" b="1" i="1" dirty="0" smtClean="0"/>
              <a:t>(учредитель).</a:t>
            </a:r>
            <a:endParaRPr lang="ru-RU" sz="8000" b="1" dirty="0" smtClean="0"/>
          </a:p>
          <a:p>
            <a:r>
              <a:rPr lang="ru-RU" sz="8000" b="1" dirty="0" smtClean="0"/>
              <a:t> Наименование учреждения: полное название ОО, в котором разработана программа    (согласно  формулировке Устава организации).</a:t>
            </a:r>
          </a:p>
          <a:p>
            <a:r>
              <a:rPr lang="ru-RU" sz="8000" b="1" dirty="0" smtClean="0"/>
              <a:t> Гриф утверждения программы: Ф.И.О. ответственного работника </a:t>
            </a:r>
            <a:r>
              <a:rPr lang="ru-RU" sz="8000" b="1" i="1" dirty="0" smtClean="0"/>
              <a:t>(директора),</a:t>
            </a:r>
            <a:r>
              <a:rPr lang="ru-RU" sz="8000" b="1" dirty="0" smtClean="0"/>
              <a:t> утвердившего программу с указанием № приказа и даты   утверждения (</a:t>
            </a:r>
            <a:r>
              <a:rPr lang="ru-RU" sz="8000" b="1" i="1" dirty="0" smtClean="0"/>
              <a:t>кем и когда утверждена</a:t>
            </a:r>
            <a:r>
              <a:rPr lang="ru-RU" sz="8000" b="1" dirty="0" smtClean="0"/>
              <a:t>).</a:t>
            </a:r>
          </a:p>
          <a:p>
            <a:r>
              <a:rPr lang="ru-RU" sz="8000" b="1" i="1" dirty="0" smtClean="0"/>
              <a:t>Принята на заседании  педагогического совет (протокол № и дата).</a:t>
            </a:r>
            <a:endParaRPr lang="ru-RU" sz="8000" b="1" dirty="0" smtClean="0"/>
          </a:p>
          <a:p>
            <a:r>
              <a:rPr lang="ru-RU" sz="8000" b="1" dirty="0" smtClean="0"/>
              <a:t>Рекомендована  методическим  советом </a:t>
            </a:r>
            <a:r>
              <a:rPr lang="ru-RU" sz="8000" b="1" i="1" dirty="0" smtClean="0"/>
              <a:t>(протокол № … и дата от...).</a:t>
            </a:r>
          </a:p>
          <a:p>
            <a:r>
              <a:rPr lang="ru-RU" sz="8000" b="1" dirty="0" smtClean="0"/>
              <a:t>Название программы </a:t>
            </a:r>
            <a:r>
              <a:rPr lang="ru-RU" sz="8000" b="1" i="1" dirty="0" smtClean="0"/>
              <a:t>(краткое и отражающее ее суть).</a:t>
            </a:r>
            <a:endParaRPr lang="ru-RU" sz="8000" b="1" dirty="0" smtClean="0"/>
          </a:p>
          <a:p>
            <a:r>
              <a:rPr lang="ru-RU" sz="8000" b="1" dirty="0" smtClean="0"/>
              <a:t> Направленность программы.</a:t>
            </a:r>
          </a:p>
          <a:p>
            <a:r>
              <a:rPr lang="ru-RU" sz="8000" b="1" dirty="0" smtClean="0"/>
              <a:t> Адресат программы (</a:t>
            </a:r>
            <a:r>
              <a:rPr lang="ru-RU" sz="8000" b="1" i="1" dirty="0" smtClean="0"/>
              <a:t>возраст  обучающихся) .</a:t>
            </a:r>
          </a:p>
          <a:p>
            <a:r>
              <a:rPr lang="ru-RU" sz="8000" b="1" dirty="0" smtClean="0"/>
              <a:t> Срок реализации (</a:t>
            </a:r>
            <a:r>
              <a:rPr lang="ru-RU" sz="8000" b="1" i="1" dirty="0" smtClean="0"/>
              <a:t>на сколько лет разработана программа).</a:t>
            </a:r>
            <a:endParaRPr lang="ru-RU" sz="8000" b="1" dirty="0" smtClean="0"/>
          </a:p>
          <a:p>
            <a:r>
              <a:rPr lang="ru-RU" sz="8000" b="1" dirty="0" smtClean="0"/>
              <a:t> Уровень  </a:t>
            </a:r>
            <a:r>
              <a:rPr lang="ru-RU" sz="8000" b="1" i="1" dirty="0" smtClean="0"/>
              <a:t>сложности </a:t>
            </a:r>
            <a:r>
              <a:rPr lang="ru-RU" sz="8000" b="1" dirty="0" smtClean="0"/>
              <a:t>программы: (</a:t>
            </a:r>
            <a:r>
              <a:rPr lang="ru-RU" sz="8000" b="1" i="1" dirty="0" smtClean="0"/>
              <a:t>ознакомительный , базовый, продвинутый).</a:t>
            </a:r>
          </a:p>
          <a:p>
            <a:r>
              <a:rPr lang="ru-RU" sz="8000" b="1" dirty="0" smtClean="0"/>
              <a:t>Разработчик ( или автор, если ДООП авторская) программы </a:t>
            </a:r>
            <a:r>
              <a:rPr lang="ru-RU" sz="8000" b="1" i="1" dirty="0" smtClean="0"/>
              <a:t>(ф.и.о. полностью , занимаемая должность разработчика программы).Консультант.</a:t>
            </a:r>
            <a:endParaRPr lang="ru-RU" sz="8000" b="1" dirty="0" smtClean="0"/>
          </a:p>
          <a:p>
            <a:r>
              <a:rPr lang="ru-RU" sz="8000" b="1" dirty="0" smtClean="0"/>
              <a:t> Место </a:t>
            </a:r>
            <a:r>
              <a:rPr lang="ru-RU" sz="8000" b="1" i="1" dirty="0" smtClean="0"/>
              <a:t>(название населенного пункта</a:t>
            </a:r>
            <a:r>
              <a:rPr lang="ru-RU" sz="8000" b="1" dirty="0" smtClean="0"/>
              <a:t>), год  утверждения программы.</a:t>
            </a:r>
          </a:p>
          <a:p>
            <a:r>
              <a:rPr lang="ru-RU" sz="8000" b="1" dirty="0" smtClean="0"/>
              <a:t> На титульном листе программы для детей с особыми образовательными потребностями (для детей с ОВЗ,  одаренных детей) под  надписью «Утверждаю» необходимо  написать –</a:t>
            </a:r>
          </a:p>
          <a:p>
            <a:pPr>
              <a:buNone/>
            </a:pPr>
            <a:r>
              <a:rPr lang="ru-RU" sz="8000" b="1" dirty="0" smtClean="0"/>
              <a:t>       Согласована с родителями обучающегося. ДООП для детей с ОВЗ адаптированная.</a:t>
            </a:r>
          </a:p>
          <a:p>
            <a:pPr>
              <a:buNone/>
            </a:pPr>
            <a:r>
              <a:rPr lang="ru-RU" sz="7200" b="1" dirty="0" smtClean="0"/>
              <a:t>                                </a:t>
            </a:r>
            <a:r>
              <a:rPr lang="ru-RU" sz="7200" b="1" dirty="0" smtClean="0">
                <a:solidFill>
                  <a:srgbClr val="FF0000"/>
                </a:solidFill>
              </a:rPr>
              <a:t>Внимание  </a:t>
            </a:r>
            <a:r>
              <a:rPr lang="ru-RU" sz="6400" b="1" dirty="0" smtClean="0"/>
              <a:t>-направленность ДООП  не социально-педагогическая,</a:t>
            </a:r>
          </a:p>
          <a:p>
            <a:pPr>
              <a:buNone/>
            </a:pPr>
            <a:r>
              <a:rPr lang="ru-RU" sz="6400" b="1" dirty="0" smtClean="0"/>
              <a:t>                                                             а социально-     гуманитарная;</a:t>
            </a:r>
          </a:p>
          <a:p>
            <a:pPr>
              <a:buNone/>
            </a:pPr>
            <a:r>
              <a:rPr lang="ru-RU" sz="6400" b="1" dirty="0" smtClean="0"/>
              <a:t>                                                            - четко обозначить возраст учащихся;</a:t>
            </a:r>
          </a:p>
          <a:p>
            <a:pPr>
              <a:buNone/>
            </a:pPr>
            <a:r>
              <a:rPr lang="ru-RU" sz="7200" b="1" dirty="0" smtClean="0"/>
              <a:t>                                                    - указывать страницы каждого элемента структуры ДООП.</a:t>
            </a:r>
          </a:p>
          <a:p>
            <a:pPr>
              <a:buNone/>
            </a:pPr>
            <a:r>
              <a:rPr lang="ru-RU" sz="7200" b="1" dirty="0" smtClean="0"/>
              <a:t>  </a:t>
            </a:r>
          </a:p>
          <a:p>
            <a:endParaRPr lang="ru-RU" b="1" dirty="0"/>
          </a:p>
        </p:txBody>
      </p:sp>
      <p:sp>
        <p:nvSpPr>
          <p:cNvPr id="4" name="Нижний колонтитул 3"/>
          <p:cNvSpPr>
            <a:spLocks noGrp="1"/>
          </p:cNvSpPr>
          <p:nvPr>
            <p:ph type="ftr" sz="quarter" idx="11"/>
          </p:nvPr>
        </p:nvSpPr>
        <p:spPr>
          <a:xfrm rot="10390871">
            <a:off x="3704179" y="6265831"/>
            <a:ext cx="7143800" cy="232794"/>
          </a:xfrm>
        </p:spPr>
        <p:txBody>
          <a:bodyPr/>
          <a:lstStyle/>
          <a:p>
            <a:r>
              <a:rPr lang="ru-RU" dirty="0" err="1" smtClean="0"/>
              <a:t>Региональны</a:t>
            </a:r>
            <a:r>
              <a:rPr lang="ru-RU" dirty="0" smtClean="0"/>
              <a:t> </a:t>
            </a:r>
            <a:r>
              <a:rPr lang="ru-RU" dirty="0" err="1" smtClean="0"/>
              <a:t>й</a:t>
            </a:r>
            <a:r>
              <a:rPr lang="ru-RU" dirty="0" smtClean="0"/>
              <a:t> модельный центр </a:t>
            </a:r>
            <a:r>
              <a:rPr lang="ru-RU" dirty="0" err="1" smtClean="0"/>
              <a:t>дополнительногобразования</a:t>
            </a:r>
            <a:r>
              <a:rPr lang="ru-RU" dirty="0" smtClean="0"/>
              <a:t> детей Владимирской области</a:t>
            </a: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Заголовок 5"/>
          <p:cNvSpPr txBox="1">
            <a:spLocks/>
          </p:cNvSpPr>
          <p:nvPr/>
        </p:nvSpPr>
        <p:spPr bwMode="auto">
          <a:xfrm>
            <a:off x="7085012" y="1181405"/>
            <a:ext cx="3851275" cy="15001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a:defRPr sz="2100">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sz="1500">
                <a:solidFill>
                  <a:schemeClr val="tx1"/>
                </a:solidFill>
                <a:latin typeface="Calibri" pitchFamily="34" charset="0"/>
              </a:defRPr>
            </a:lvl3pPr>
            <a:lvl4pPr marL="1600200" indent="-228600">
              <a:defRPr sz="1300">
                <a:solidFill>
                  <a:schemeClr val="tx1"/>
                </a:solidFill>
                <a:latin typeface="Calibri" pitchFamily="34" charset="0"/>
              </a:defRPr>
            </a:lvl4pPr>
            <a:lvl5pPr marL="2057400" indent="-228600">
              <a:defRPr sz="1300">
                <a:solidFill>
                  <a:schemeClr val="tx1"/>
                </a:solidFill>
                <a:latin typeface="Calibri" pitchFamily="34" charset="0"/>
              </a:defRPr>
            </a:lvl5pPr>
            <a:lvl6pPr marL="2514600" indent="-228600" eaLnBrk="0" fontAlgn="base" hangingPunct="0">
              <a:spcAft>
                <a:spcPct val="0"/>
              </a:spcAft>
              <a:defRPr sz="1300">
                <a:solidFill>
                  <a:schemeClr val="tx1"/>
                </a:solidFill>
                <a:latin typeface="Calibri" pitchFamily="34" charset="0"/>
              </a:defRPr>
            </a:lvl6pPr>
            <a:lvl7pPr marL="2971800" indent="-228600" eaLnBrk="0" fontAlgn="base" hangingPunct="0">
              <a:spcAft>
                <a:spcPct val="0"/>
              </a:spcAft>
              <a:defRPr sz="1300">
                <a:solidFill>
                  <a:schemeClr val="tx1"/>
                </a:solidFill>
                <a:latin typeface="Calibri" pitchFamily="34" charset="0"/>
              </a:defRPr>
            </a:lvl7pPr>
            <a:lvl8pPr marL="3429000" indent="-228600" eaLnBrk="0" fontAlgn="base" hangingPunct="0">
              <a:spcAft>
                <a:spcPct val="0"/>
              </a:spcAft>
              <a:defRPr sz="1300">
                <a:solidFill>
                  <a:schemeClr val="tx1"/>
                </a:solidFill>
                <a:latin typeface="Calibri" pitchFamily="34" charset="0"/>
              </a:defRPr>
            </a:lvl8pPr>
            <a:lvl9pPr marL="3886200" indent="-228600" eaLnBrk="0" fontAlgn="base" hangingPunct="0">
              <a:spcAft>
                <a:spcPct val="0"/>
              </a:spcAft>
              <a:defRPr sz="1300">
                <a:solidFill>
                  <a:schemeClr val="tx1"/>
                </a:solidFill>
                <a:latin typeface="Calibri" pitchFamily="34" charset="0"/>
              </a:defRPr>
            </a:lvl9pPr>
          </a:lstStyle>
          <a:p>
            <a:pPr algn="just"/>
            <a:r>
              <a:rPr lang="ru-RU" altLang="ru-RU" sz="2000" dirty="0">
                <a:solidFill>
                  <a:prstClr val="black"/>
                </a:solidFill>
                <a:latin typeface="Arial" pitchFamily="34" charset="0"/>
                <a:cs typeface="Arial" pitchFamily="34" charset="0"/>
              </a:rPr>
              <a:t>Как </a:t>
            </a:r>
            <a:r>
              <a:rPr lang="ru-RU" altLang="ru-RU" sz="2000" b="1" dirty="0">
                <a:solidFill>
                  <a:prstClr val="black"/>
                </a:solidFill>
                <a:latin typeface="Arial" pitchFamily="34" charset="0"/>
                <a:cs typeface="Arial" pitchFamily="34" charset="0"/>
              </a:rPr>
              <a:t>документ</a:t>
            </a:r>
            <a:r>
              <a:rPr lang="ru-RU" altLang="ru-RU" sz="2000" dirty="0">
                <a:solidFill>
                  <a:prstClr val="black"/>
                </a:solidFill>
                <a:latin typeface="Arial" pitchFamily="34" charset="0"/>
                <a:cs typeface="Arial" pitchFamily="34" charset="0"/>
              </a:rPr>
              <a:t> программа должна пройти все ступени рассмотрения, согласования и утверждения. </a:t>
            </a:r>
          </a:p>
        </p:txBody>
      </p:sp>
      <p:graphicFrame>
        <p:nvGraphicFramePr>
          <p:cNvPr id="4" name="Таблица 3"/>
          <p:cNvGraphicFramePr>
            <a:graphicFrameLocks noGrp="1"/>
          </p:cNvGraphicFramePr>
          <p:nvPr>
            <p:extLst>
              <p:ext uri="{D42A27DB-BD31-4B8C-83A1-F6EECF244321}">
                <p14:modId xmlns:p14="http://schemas.microsoft.com/office/powerpoint/2010/main" xmlns="" val="2399798400"/>
              </p:ext>
            </p:extLst>
          </p:nvPr>
        </p:nvGraphicFramePr>
        <p:xfrm>
          <a:off x="1523968" y="31274"/>
          <a:ext cx="5219732" cy="6892432"/>
        </p:xfrm>
        <a:graphic>
          <a:graphicData uri="http://schemas.openxmlformats.org/drawingml/2006/table">
            <a:tbl>
              <a:tblPr/>
              <a:tblGrid>
                <a:gridCol w="2560670">
                  <a:extLst>
                    <a:ext uri="{9D8B030D-6E8A-4147-A177-3AD203B41FA5}">
                      <a16:colId xmlns:a16="http://schemas.microsoft.com/office/drawing/2014/main" xmlns="" val="20000"/>
                    </a:ext>
                  </a:extLst>
                </a:gridCol>
                <a:gridCol w="96837">
                  <a:extLst>
                    <a:ext uri="{9D8B030D-6E8A-4147-A177-3AD203B41FA5}">
                      <a16:colId xmlns:a16="http://schemas.microsoft.com/office/drawing/2014/main" xmlns="" val="20001"/>
                    </a:ext>
                  </a:extLst>
                </a:gridCol>
                <a:gridCol w="2562225">
                  <a:extLst>
                    <a:ext uri="{9D8B030D-6E8A-4147-A177-3AD203B41FA5}">
                      <a16:colId xmlns:a16="http://schemas.microsoft.com/office/drawing/2014/main" xmlns="" val="20002"/>
                    </a:ext>
                  </a:extLst>
                </a:gridCol>
              </a:tblGrid>
              <a:tr h="1040272">
                <a:tc gridSpan="3">
                  <a:txBody>
                    <a:bodyPr/>
                    <a:lstStyle>
                      <a:lvl1pPr defTabSz="685800">
                        <a:lnSpc>
                          <a:spcPct val="90000"/>
                        </a:lnSpc>
                        <a:spcBef>
                          <a:spcPts val="750"/>
                        </a:spcBef>
                        <a:buFont typeface="Arial" charset="0"/>
                        <a:defRPr sz="1900">
                          <a:solidFill>
                            <a:schemeClr val="tx1"/>
                          </a:solidFill>
                          <a:latin typeface="Calibri" pitchFamily="34" charset="0"/>
                        </a:defRPr>
                      </a:lvl1pPr>
                      <a:lvl2pPr marL="742950" indent="-285750" defTabSz="685800">
                        <a:lnSpc>
                          <a:spcPct val="90000"/>
                        </a:lnSpc>
                        <a:spcBef>
                          <a:spcPts val="375"/>
                        </a:spcBef>
                        <a:buFont typeface="Arial" charset="0"/>
                        <a:defRPr sz="1600">
                          <a:solidFill>
                            <a:schemeClr val="tx1"/>
                          </a:solidFill>
                          <a:latin typeface="Calibri" pitchFamily="34" charset="0"/>
                        </a:defRPr>
                      </a:lvl2pPr>
                      <a:lvl3pPr marL="1143000" indent="-228600" defTabSz="685800">
                        <a:lnSpc>
                          <a:spcPct val="90000"/>
                        </a:lnSpc>
                        <a:spcBef>
                          <a:spcPts val="375"/>
                        </a:spcBef>
                        <a:buFont typeface="Arial" charset="0"/>
                        <a:defRPr sz="1300">
                          <a:solidFill>
                            <a:schemeClr val="tx1"/>
                          </a:solidFill>
                          <a:latin typeface="Calibri" pitchFamily="34" charset="0"/>
                        </a:defRPr>
                      </a:lvl3pPr>
                      <a:lvl4pPr marL="1600200" indent="-228600" defTabSz="685800">
                        <a:lnSpc>
                          <a:spcPct val="90000"/>
                        </a:lnSpc>
                        <a:spcBef>
                          <a:spcPts val="375"/>
                        </a:spcBef>
                        <a:buFont typeface="Arial" charset="0"/>
                        <a:defRPr sz="1100">
                          <a:solidFill>
                            <a:schemeClr val="tx1"/>
                          </a:solidFill>
                          <a:latin typeface="Calibri" pitchFamily="34" charset="0"/>
                        </a:defRPr>
                      </a:lvl4pPr>
                      <a:lvl5pPr marL="2057400" indent="-228600" defTabSz="685800">
                        <a:lnSpc>
                          <a:spcPct val="90000"/>
                        </a:lnSpc>
                        <a:spcBef>
                          <a:spcPts val="375"/>
                        </a:spcBef>
                        <a:buFont typeface="Arial" charset="0"/>
                        <a:defRPr sz="1100">
                          <a:solidFill>
                            <a:schemeClr val="tx1"/>
                          </a:solidFill>
                          <a:latin typeface="Calibri" pitchFamily="34" charset="0"/>
                        </a:defRPr>
                      </a:lvl5pPr>
                      <a:lvl6pPr marL="2514600" indent="-228600" defTabSz="685800" eaLnBrk="0" fontAlgn="base" hangingPunct="0">
                        <a:lnSpc>
                          <a:spcPct val="90000"/>
                        </a:lnSpc>
                        <a:spcBef>
                          <a:spcPts val="375"/>
                        </a:spcBef>
                        <a:spcAft>
                          <a:spcPct val="0"/>
                        </a:spcAft>
                        <a:buFont typeface="Arial" charset="0"/>
                        <a:defRPr sz="1100">
                          <a:solidFill>
                            <a:schemeClr val="tx1"/>
                          </a:solidFill>
                          <a:latin typeface="Calibri" pitchFamily="34" charset="0"/>
                        </a:defRPr>
                      </a:lvl6pPr>
                      <a:lvl7pPr marL="2971800" indent="-228600" defTabSz="685800" eaLnBrk="0" fontAlgn="base" hangingPunct="0">
                        <a:lnSpc>
                          <a:spcPct val="90000"/>
                        </a:lnSpc>
                        <a:spcBef>
                          <a:spcPts val="375"/>
                        </a:spcBef>
                        <a:spcAft>
                          <a:spcPct val="0"/>
                        </a:spcAft>
                        <a:buFont typeface="Arial" charset="0"/>
                        <a:defRPr sz="1100">
                          <a:solidFill>
                            <a:schemeClr val="tx1"/>
                          </a:solidFill>
                          <a:latin typeface="Calibri" pitchFamily="34" charset="0"/>
                        </a:defRPr>
                      </a:lvl7pPr>
                      <a:lvl8pPr marL="3429000" indent="-228600" defTabSz="685800" eaLnBrk="0" fontAlgn="base" hangingPunct="0">
                        <a:lnSpc>
                          <a:spcPct val="90000"/>
                        </a:lnSpc>
                        <a:spcBef>
                          <a:spcPts val="375"/>
                        </a:spcBef>
                        <a:spcAft>
                          <a:spcPct val="0"/>
                        </a:spcAft>
                        <a:buFont typeface="Arial" charset="0"/>
                        <a:defRPr sz="1100">
                          <a:solidFill>
                            <a:schemeClr val="tx1"/>
                          </a:solidFill>
                          <a:latin typeface="Calibri" pitchFamily="34" charset="0"/>
                        </a:defRPr>
                      </a:lvl8pPr>
                      <a:lvl9pPr marL="3886200" indent="-228600" defTabSz="685800" eaLnBrk="0" fontAlgn="base" hangingPunct="0">
                        <a:lnSpc>
                          <a:spcPct val="90000"/>
                        </a:lnSpc>
                        <a:spcBef>
                          <a:spcPts val="375"/>
                        </a:spcBef>
                        <a:spcAft>
                          <a:spcPct val="0"/>
                        </a:spcAft>
                        <a:buFont typeface="Arial" charset="0"/>
                        <a:defRPr sz="1100">
                          <a:solidFill>
                            <a:schemeClr val="tx1"/>
                          </a:solidFill>
                          <a:latin typeface="Calibri"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dirty="0">
                          <a:ln>
                            <a:noFill/>
                          </a:ln>
                          <a:solidFill>
                            <a:schemeClr val="tx1"/>
                          </a:solidFill>
                          <a:effectLst/>
                          <a:latin typeface="Times New Roman" pitchFamily="18" charset="0"/>
                          <a:cs typeface="Times New Roman" pitchFamily="18" charset="0"/>
                        </a:rPr>
                        <a:t>Управление </a:t>
                      </a:r>
                      <a:r>
                        <a:rPr kumimoji="0" lang="ru-RU" altLang="ru-RU" sz="1200" b="0" i="0" u="none" strike="noStrike" cap="none" normalizeH="0" baseline="0" dirty="0" smtClean="0">
                          <a:ln>
                            <a:noFill/>
                          </a:ln>
                          <a:solidFill>
                            <a:schemeClr val="tx1"/>
                          </a:solidFill>
                          <a:effectLst/>
                          <a:latin typeface="Times New Roman" pitchFamily="18" charset="0"/>
                          <a:cs typeface="Times New Roman" pitchFamily="18" charset="0"/>
                        </a:rPr>
                        <a:t>образования администрации Собинского района</a:t>
                      </a:r>
                      <a:endParaRPr kumimoji="0" lang="ru-RU" altLang="ru-RU" sz="12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6858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dirty="0">
                          <a:ln>
                            <a:noFill/>
                          </a:ln>
                          <a:solidFill>
                            <a:schemeClr val="tx1"/>
                          </a:solidFill>
                          <a:effectLst/>
                          <a:latin typeface="Times New Roman" pitchFamily="18" charset="0"/>
                          <a:cs typeface="Times New Roman" pitchFamily="18" charset="0"/>
                        </a:rPr>
                        <a:t>Муниципальное </a:t>
                      </a:r>
                      <a:r>
                        <a:rPr kumimoji="0" lang="ru-RU" altLang="ru-RU" sz="1200" b="0" i="0" u="none" strike="noStrike" cap="none" normalizeH="0" baseline="0" dirty="0" smtClean="0">
                          <a:ln>
                            <a:noFill/>
                          </a:ln>
                          <a:solidFill>
                            <a:schemeClr val="tx1"/>
                          </a:solidFill>
                          <a:effectLst/>
                          <a:latin typeface="Times New Roman" pitchFamily="18" charset="0"/>
                          <a:cs typeface="Times New Roman" pitchFamily="18" charset="0"/>
                        </a:rPr>
                        <a:t>бюджетное учреждение </a:t>
                      </a:r>
                      <a:endParaRPr kumimoji="0" lang="ru-RU" altLang="ru-RU" sz="12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6858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dirty="0">
                          <a:ln>
                            <a:noFill/>
                          </a:ln>
                          <a:solidFill>
                            <a:schemeClr val="tx1"/>
                          </a:solidFill>
                          <a:effectLst/>
                          <a:latin typeface="Times New Roman" pitchFamily="18" charset="0"/>
                          <a:cs typeface="Times New Roman" pitchFamily="18" charset="0"/>
                        </a:rPr>
                        <a:t>дополнительного </a:t>
                      </a:r>
                      <a:r>
                        <a:rPr kumimoji="0" lang="ru-RU" altLang="ru-RU" sz="1200" b="0" i="0" u="none" strike="noStrike" cap="none" normalizeH="0" baseline="0" dirty="0" smtClean="0">
                          <a:ln>
                            <a:noFill/>
                          </a:ln>
                          <a:solidFill>
                            <a:schemeClr val="tx1"/>
                          </a:solidFill>
                          <a:effectLst/>
                          <a:latin typeface="Times New Roman" pitchFamily="18" charset="0"/>
                          <a:cs typeface="Times New Roman" pitchFamily="18" charset="0"/>
                        </a:rPr>
                        <a:t>образования Собинского района </a:t>
                      </a:r>
                      <a:endParaRPr kumimoji="0" lang="ru-RU" altLang="ru-RU" sz="12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6858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dirty="0">
                          <a:ln>
                            <a:noFill/>
                          </a:ln>
                          <a:solidFill>
                            <a:schemeClr val="tx1"/>
                          </a:solidFill>
                          <a:effectLst/>
                          <a:latin typeface="Times New Roman" pitchFamily="18" charset="0"/>
                          <a:cs typeface="Times New Roman" pitchFamily="18" charset="0"/>
                        </a:rPr>
                        <a:t>Центр </a:t>
                      </a:r>
                      <a:r>
                        <a:rPr kumimoji="0" lang="ru-RU" altLang="ru-RU" sz="1200" b="0" i="0" u="none" strike="noStrike" cap="none" normalizeH="0" baseline="0" dirty="0" smtClean="0">
                          <a:ln>
                            <a:noFill/>
                          </a:ln>
                          <a:solidFill>
                            <a:schemeClr val="tx1"/>
                          </a:solidFill>
                          <a:effectLst/>
                          <a:latin typeface="Times New Roman" pitchFamily="18" charset="0"/>
                          <a:cs typeface="Times New Roman" pitchFamily="18" charset="0"/>
                        </a:rPr>
                        <a:t>дополнительного образования</a:t>
                      </a:r>
                      <a:endParaRPr kumimoji="0" lang="ru-RU" altLang="ru-RU" sz="12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6858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dirty="0">
                          <a:ln>
                            <a:noFill/>
                          </a:ln>
                          <a:solidFill>
                            <a:schemeClr val="tx1"/>
                          </a:solidFill>
                          <a:effectLst/>
                          <a:latin typeface="Times New Roman" pitchFamily="18" charset="0"/>
                          <a:cs typeface="Times New Roman" pitchFamily="18" charset="0"/>
                        </a:rPr>
                        <a:t> </a:t>
                      </a:r>
                    </a:p>
                  </a:txBody>
                  <a:tcPr marL="38851" marR="3885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xmlns="" val="10000"/>
                  </a:ext>
                </a:extLst>
              </a:tr>
              <a:tr h="1459654">
                <a:tc gridSpan="2">
                  <a:txBody>
                    <a:bodyPr/>
                    <a:lstStyle>
                      <a:lvl1pPr defTabSz="685800">
                        <a:lnSpc>
                          <a:spcPct val="90000"/>
                        </a:lnSpc>
                        <a:spcBef>
                          <a:spcPts val="750"/>
                        </a:spcBef>
                        <a:buFont typeface="Arial" charset="0"/>
                        <a:defRPr sz="1900">
                          <a:solidFill>
                            <a:schemeClr val="tx1"/>
                          </a:solidFill>
                          <a:latin typeface="Calibri" pitchFamily="34" charset="0"/>
                        </a:defRPr>
                      </a:lvl1pPr>
                      <a:lvl2pPr marL="742950" indent="-285750" defTabSz="685800">
                        <a:lnSpc>
                          <a:spcPct val="90000"/>
                        </a:lnSpc>
                        <a:spcBef>
                          <a:spcPts val="375"/>
                        </a:spcBef>
                        <a:buFont typeface="Arial" charset="0"/>
                        <a:defRPr sz="1600">
                          <a:solidFill>
                            <a:schemeClr val="tx1"/>
                          </a:solidFill>
                          <a:latin typeface="Calibri" pitchFamily="34" charset="0"/>
                        </a:defRPr>
                      </a:lvl2pPr>
                      <a:lvl3pPr marL="1143000" indent="-228600" defTabSz="685800">
                        <a:lnSpc>
                          <a:spcPct val="90000"/>
                        </a:lnSpc>
                        <a:spcBef>
                          <a:spcPts val="375"/>
                        </a:spcBef>
                        <a:buFont typeface="Arial" charset="0"/>
                        <a:defRPr sz="1300">
                          <a:solidFill>
                            <a:schemeClr val="tx1"/>
                          </a:solidFill>
                          <a:latin typeface="Calibri" pitchFamily="34" charset="0"/>
                        </a:defRPr>
                      </a:lvl3pPr>
                      <a:lvl4pPr marL="1600200" indent="-228600" defTabSz="685800">
                        <a:lnSpc>
                          <a:spcPct val="90000"/>
                        </a:lnSpc>
                        <a:spcBef>
                          <a:spcPts val="375"/>
                        </a:spcBef>
                        <a:buFont typeface="Arial" charset="0"/>
                        <a:defRPr sz="1100">
                          <a:solidFill>
                            <a:schemeClr val="tx1"/>
                          </a:solidFill>
                          <a:latin typeface="Calibri" pitchFamily="34" charset="0"/>
                        </a:defRPr>
                      </a:lvl4pPr>
                      <a:lvl5pPr marL="2057400" indent="-228600" defTabSz="685800">
                        <a:lnSpc>
                          <a:spcPct val="90000"/>
                        </a:lnSpc>
                        <a:spcBef>
                          <a:spcPts val="375"/>
                        </a:spcBef>
                        <a:buFont typeface="Arial" charset="0"/>
                        <a:defRPr sz="1100">
                          <a:solidFill>
                            <a:schemeClr val="tx1"/>
                          </a:solidFill>
                          <a:latin typeface="Calibri" pitchFamily="34" charset="0"/>
                        </a:defRPr>
                      </a:lvl5pPr>
                      <a:lvl6pPr marL="2514600" indent="-228600" defTabSz="685800" eaLnBrk="0" fontAlgn="base" hangingPunct="0">
                        <a:lnSpc>
                          <a:spcPct val="90000"/>
                        </a:lnSpc>
                        <a:spcBef>
                          <a:spcPts val="375"/>
                        </a:spcBef>
                        <a:spcAft>
                          <a:spcPct val="0"/>
                        </a:spcAft>
                        <a:buFont typeface="Arial" charset="0"/>
                        <a:defRPr sz="1100">
                          <a:solidFill>
                            <a:schemeClr val="tx1"/>
                          </a:solidFill>
                          <a:latin typeface="Calibri" pitchFamily="34" charset="0"/>
                        </a:defRPr>
                      </a:lvl6pPr>
                      <a:lvl7pPr marL="2971800" indent="-228600" defTabSz="685800" eaLnBrk="0" fontAlgn="base" hangingPunct="0">
                        <a:lnSpc>
                          <a:spcPct val="90000"/>
                        </a:lnSpc>
                        <a:spcBef>
                          <a:spcPts val="375"/>
                        </a:spcBef>
                        <a:spcAft>
                          <a:spcPct val="0"/>
                        </a:spcAft>
                        <a:buFont typeface="Arial" charset="0"/>
                        <a:defRPr sz="1100">
                          <a:solidFill>
                            <a:schemeClr val="tx1"/>
                          </a:solidFill>
                          <a:latin typeface="Calibri" pitchFamily="34" charset="0"/>
                        </a:defRPr>
                      </a:lvl7pPr>
                      <a:lvl8pPr marL="3429000" indent="-228600" defTabSz="685800" eaLnBrk="0" fontAlgn="base" hangingPunct="0">
                        <a:lnSpc>
                          <a:spcPct val="90000"/>
                        </a:lnSpc>
                        <a:spcBef>
                          <a:spcPts val="375"/>
                        </a:spcBef>
                        <a:spcAft>
                          <a:spcPct val="0"/>
                        </a:spcAft>
                        <a:buFont typeface="Arial" charset="0"/>
                        <a:defRPr sz="1100">
                          <a:solidFill>
                            <a:schemeClr val="tx1"/>
                          </a:solidFill>
                          <a:latin typeface="Calibri" pitchFamily="34" charset="0"/>
                        </a:defRPr>
                      </a:lvl8pPr>
                      <a:lvl9pPr marL="3886200" indent="-228600" defTabSz="685800" eaLnBrk="0" fontAlgn="base" hangingPunct="0">
                        <a:lnSpc>
                          <a:spcPct val="90000"/>
                        </a:lnSpc>
                        <a:spcBef>
                          <a:spcPts val="375"/>
                        </a:spcBef>
                        <a:spcAft>
                          <a:spcPct val="0"/>
                        </a:spcAft>
                        <a:buFont typeface="Arial" charset="0"/>
                        <a:defRPr sz="1100">
                          <a:solidFill>
                            <a:schemeClr val="tx1"/>
                          </a:solidFill>
                          <a:latin typeface="Calibri"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chemeClr val="tx1"/>
                          </a:solidFill>
                          <a:effectLst/>
                          <a:latin typeface="Times New Roman" pitchFamily="18" charset="0"/>
                          <a:cs typeface="Times New Roman" pitchFamily="18" charset="0"/>
                        </a:rPr>
                        <a:t>Согласовано:</a:t>
                      </a:r>
                    </a:p>
                    <a:p>
                      <a:pPr marL="0" marR="0" lvl="0" indent="0" algn="l" defTabSz="6858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chemeClr val="tx1"/>
                          </a:solidFill>
                          <a:effectLst/>
                          <a:latin typeface="Times New Roman" pitchFamily="18" charset="0"/>
                          <a:cs typeface="Times New Roman" pitchFamily="18" charset="0"/>
                        </a:rPr>
                        <a:t>Методический совет</a:t>
                      </a:r>
                    </a:p>
                    <a:p>
                      <a:pPr marL="0" marR="0" lvl="0" indent="0" algn="l" defTabSz="6858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chemeClr val="tx1"/>
                          </a:solidFill>
                          <a:effectLst/>
                          <a:latin typeface="Times New Roman" pitchFamily="18" charset="0"/>
                          <a:cs typeface="Times New Roman" pitchFamily="18" charset="0"/>
                        </a:rPr>
                        <a:t>от «</a:t>
                      </a:r>
                      <a:r>
                        <a:rPr kumimoji="0" lang="ru-RU" altLang="ru-RU" sz="1200" b="0" i="0" u="none" strike="noStrike" cap="none" normalizeH="0" baseline="0">
                          <a:ln>
                            <a:noFill/>
                          </a:ln>
                          <a:solidFill>
                            <a:schemeClr val="tx1"/>
                          </a:solidFill>
                          <a:effectLst/>
                          <a:latin typeface="Times New Roman" pitchFamily="18" charset="0"/>
                          <a:cs typeface="Arial" charset="0"/>
                        </a:rPr>
                        <a:t>___»  _____________ 20____г. </a:t>
                      </a:r>
                      <a:endParaRPr kumimoji="0" lang="ru-RU" altLang="ru-RU" sz="12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l" defTabSz="6858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chemeClr val="tx1"/>
                          </a:solidFill>
                          <a:effectLst/>
                          <a:latin typeface="Times New Roman" pitchFamily="18" charset="0"/>
                          <a:cs typeface="Arial" charset="0"/>
                        </a:rPr>
                        <a:t>Протокол № __________________</a:t>
                      </a:r>
                      <a:endParaRPr kumimoji="0" lang="ru-RU" altLang="ru-RU" sz="12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l" defTabSz="6858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chemeClr val="tx1"/>
                          </a:solidFill>
                          <a:effectLst/>
                          <a:latin typeface="Times New Roman" pitchFamily="18" charset="0"/>
                          <a:cs typeface="Times New Roman" pitchFamily="18" charset="0"/>
                        </a:rPr>
                        <a:t> </a:t>
                      </a:r>
                    </a:p>
                  </a:txBody>
                  <a:tcPr marL="38851" marR="38851" marT="0" marB="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solidFill>
                      <a:schemeClr val="bg1"/>
                    </a:solidFill>
                  </a:tcPr>
                </a:tc>
                <a:tc hMerge="1">
                  <a:txBody>
                    <a:bodyPr/>
                    <a:lstStyle/>
                    <a:p>
                      <a:endParaRPr lang="ru-RU"/>
                    </a:p>
                  </a:txBody>
                  <a:tcPr/>
                </a:tc>
                <a:tc>
                  <a:txBody>
                    <a:bodyPr/>
                    <a:lstStyle>
                      <a:lvl1pPr defTabSz="685800">
                        <a:lnSpc>
                          <a:spcPct val="90000"/>
                        </a:lnSpc>
                        <a:spcBef>
                          <a:spcPts val="750"/>
                        </a:spcBef>
                        <a:buFont typeface="Arial" charset="0"/>
                        <a:defRPr sz="1900">
                          <a:solidFill>
                            <a:schemeClr val="tx1"/>
                          </a:solidFill>
                          <a:latin typeface="Calibri" pitchFamily="34" charset="0"/>
                        </a:defRPr>
                      </a:lvl1pPr>
                      <a:lvl2pPr marL="742950" indent="-285750" defTabSz="685800">
                        <a:lnSpc>
                          <a:spcPct val="90000"/>
                        </a:lnSpc>
                        <a:spcBef>
                          <a:spcPts val="375"/>
                        </a:spcBef>
                        <a:buFont typeface="Arial" charset="0"/>
                        <a:defRPr sz="1600">
                          <a:solidFill>
                            <a:schemeClr val="tx1"/>
                          </a:solidFill>
                          <a:latin typeface="Calibri" pitchFamily="34" charset="0"/>
                        </a:defRPr>
                      </a:lvl2pPr>
                      <a:lvl3pPr marL="1143000" indent="-228600" defTabSz="685800">
                        <a:lnSpc>
                          <a:spcPct val="90000"/>
                        </a:lnSpc>
                        <a:spcBef>
                          <a:spcPts val="375"/>
                        </a:spcBef>
                        <a:buFont typeface="Arial" charset="0"/>
                        <a:defRPr sz="1300">
                          <a:solidFill>
                            <a:schemeClr val="tx1"/>
                          </a:solidFill>
                          <a:latin typeface="Calibri" pitchFamily="34" charset="0"/>
                        </a:defRPr>
                      </a:lvl3pPr>
                      <a:lvl4pPr marL="1600200" indent="-228600" defTabSz="685800">
                        <a:lnSpc>
                          <a:spcPct val="90000"/>
                        </a:lnSpc>
                        <a:spcBef>
                          <a:spcPts val="375"/>
                        </a:spcBef>
                        <a:buFont typeface="Arial" charset="0"/>
                        <a:defRPr sz="1100">
                          <a:solidFill>
                            <a:schemeClr val="tx1"/>
                          </a:solidFill>
                          <a:latin typeface="Calibri" pitchFamily="34" charset="0"/>
                        </a:defRPr>
                      </a:lvl4pPr>
                      <a:lvl5pPr marL="2057400" indent="-228600" defTabSz="685800">
                        <a:lnSpc>
                          <a:spcPct val="90000"/>
                        </a:lnSpc>
                        <a:spcBef>
                          <a:spcPts val="375"/>
                        </a:spcBef>
                        <a:buFont typeface="Arial" charset="0"/>
                        <a:defRPr sz="1100">
                          <a:solidFill>
                            <a:schemeClr val="tx1"/>
                          </a:solidFill>
                          <a:latin typeface="Calibri" pitchFamily="34" charset="0"/>
                        </a:defRPr>
                      </a:lvl5pPr>
                      <a:lvl6pPr marL="2514600" indent="-228600" defTabSz="685800" eaLnBrk="0" fontAlgn="base" hangingPunct="0">
                        <a:lnSpc>
                          <a:spcPct val="90000"/>
                        </a:lnSpc>
                        <a:spcBef>
                          <a:spcPts val="375"/>
                        </a:spcBef>
                        <a:spcAft>
                          <a:spcPct val="0"/>
                        </a:spcAft>
                        <a:buFont typeface="Arial" charset="0"/>
                        <a:defRPr sz="1100">
                          <a:solidFill>
                            <a:schemeClr val="tx1"/>
                          </a:solidFill>
                          <a:latin typeface="Calibri" pitchFamily="34" charset="0"/>
                        </a:defRPr>
                      </a:lvl6pPr>
                      <a:lvl7pPr marL="2971800" indent="-228600" defTabSz="685800" eaLnBrk="0" fontAlgn="base" hangingPunct="0">
                        <a:lnSpc>
                          <a:spcPct val="90000"/>
                        </a:lnSpc>
                        <a:spcBef>
                          <a:spcPts val="375"/>
                        </a:spcBef>
                        <a:spcAft>
                          <a:spcPct val="0"/>
                        </a:spcAft>
                        <a:buFont typeface="Arial" charset="0"/>
                        <a:defRPr sz="1100">
                          <a:solidFill>
                            <a:schemeClr val="tx1"/>
                          </a:solidFill>
                          <a:latin typeface="Calibri" pitchFamily="34" charset="0"/>
                        </a:defRPr>
                      </a:lvl7pPr>
                      <a:lvl8pPr marL="3429000" indent="-228600" defTabSz="685800" eaLnBrk="0" fontAlgn="base" hangingPunct="0">
                        <a:lnSpc>
                          <a:spcPct val="90000"/>
                        </a:lnSpc>
                        <a:spcBef>
                          <a:spcPts val="375"/>
                        </a:spcBef>
                        <a:spcAft>
                          <a:spcPct val="0"/>
                        </a:spcAft>
                        <a:buFont typeface="Arial" charset="0"/>
                        <a:defRPr sz="1100">
                          <a:solidFill>
                            <a:schemeClr val="tx1"/>
                          </a:solidFill>
                          <a:latin typeface="Calibri" pitchFamily="34" charset="0"/>
                        </a:defRPr>
                      </a:lvl8pPr>
                      <a:lvl9pPr marL="3886200" indent="-228600" defTabSz="685800" eaLnBrk="0" fontAlgn="base" hangingPunct="0">
                        <a:lnSpc>
                          <a:spcPct val="90000"/>
                        </a:lnSpc>
                        <a:spcBef>
                          <a:spcPts val="375"/>
                        </a:spcBef>
                        <a:spcAft>
                          <a:spcPct val="0"/>
                        </a:spcAft>
                        <a:buFont typeface="Arial" charset="0"/>
                        <a:defRPr sz="1100">
                          <a:solidFill>
                            <a:schemeClr val="tx1"/>
                          </a:solidFill>
                          <a:latin typeface="Calibri"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dirty="0">
                          <a:ln>
                            <a:noFill/>
                          </a:ln>
                          <a:solidFill>
                            <a:schemeClr val="tx1"/>
                          </a:solidFill>
                          <a:effectLst/>
                          <a:latin typeface="Times New Roman" pitchFamily="18" charset="0"/>
                          <a:cs typeface="Times New Roman" pitchFamily="18" charset="0"/>
                        </a:rPr>
                        <a:t>Утверждаю:</a:t>
                      </a:r>
                    </a:p>
                    <a:p>
                      <a:pPr marL="0" marR="0" lvl="0" indent="0" algn="l" defTabSz="6858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dirty="0">
                          <a:ln>
                            <a:noFill/>
                          </a:ln>
                          <a:solidFill>
                            <a:schemeClr val="tx1"/>
                          </a:solidFill>
                          <a:effectLst/>
                          <a:latin typeface="Times New Roman" pitchFamily="18" charset="0"/>
                          <a:cs typeface="Times New Roman" pitchFamily="18" charset="0"/>
                        </a:rPr>
                        <a:t>Директор </a:t>
                      </a:r>
                      <a:r>
                        <a:rPr kumimoji="0" lang="ru-RU" altLang="ru-RU" sz="1200" b="0" i="0" u="none" strike="noStrike" cap="none" normalizeH="0" baseline="0" dirty="0" smtClean="0">
                          <a:ln>
                            <a:noFill/>
                          </a:ln>
                          <a:solidFill>
                            <a:schemeClr val="tx1"/>
                          </a:solidFill>
                          <a:effectLst/>
                          <a:latin typeface="Times New Roman" pitchFamily="18" charset="0"/>
                          <a:cs typeface="Times New Roman" pitchFamily="18" charset="0"/>
                        </a:rPr>
                        <a:t>МБУ ДО ЦДО</a:t>
                      </a:r>
                      <a:endParaRPr kumimoji="0" lang="ru-RU" altLang="ru-RU" sz="12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6858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dirty="0">
                          <a:ln>
                            <a:noFill/>
                          </a:ln>
                          <a:solidFill>
                            <a:schemeClr val="tx1"/>
                          </a:solidFill>
                          <a:effectLst/>
                          <a:latin typeface="Times New Roman" pitchFamily="18" charset="0"/>
                          <a:cs typeface="Arial" charset="0"/>
                        </a:rPr>
                        <a:t>_____________________ /ФИО/</a:t>
                      </a:r>
                      <a:endParaRPr kumimoji="0" lang="ru-RU" altLang="ru-RU" sz="12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6858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dirty="0">
                          <a:ln>
                            <a:noFill/>
                          </a:ln>
                          <a:solidFill>
                            <a:schemeClr val="tx1"/>
                          </a:solidFill>
                          <a:effectLst/>
                          <a:latin typeface="Times New Roman" pitchFamily="18" charset="0"/>
                          <a:cs typeface="Times New Roman" pitchFamily="18" charset="0"/>
                        </a:rPr>
                        <a:t>«</a:t>
                      </a:r>
                      <a:r>
                        <a:rPr kumimoji="0" lang="ru-RU" altLang="ru-RU" sz="1200" b="0" i="0" u="none" strike="noStrike" cap="none" normalizeH="0" baseline="0" dirty="0">
                          <a:ln>
                            <a:noFill/>
                          </a:ln>
                          <a:solidFill>
                            <a:schemeClr val="tx1"/>
                          </a:solidFill>
                          <a:effectLst/>
                          <a:latin typeface="Times New Roman" pitchFamily="18" charset="0"/>
                          <a:cs typeface="Arial" charset="0"/>
                        </a:rPr>
                        <a:t>___»  ________________ 20____г.</a:t>
                      </a:r>
                      <a:endParaRPr kumimoji="0" lang="ru-RU" altLang="ru-RU" sz="12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6858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dirty="0">
                          <a:ln>
                            <a:noFill/>
                          </a:ln>
                          <a:solidFill>
                            <a:schemeClr val="tx1"/>
                          </a:solidFill>
                          <a:effectLst/>
                          <a:latin typeface="Times New Roman" pitchFamily="18" charset="0"/>
                          <a:cs typeface="Arial" charset="0"/>
                        </a:rPr>
                        <a:t>Принята на заседании Педагогического совета </a:t>
                      </a:r>
                      <a:endParaRPr kumimoji="0" lang="ru-RU" altLang="ru-RU" sz="12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6858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dirty="0">
                          <a:ln>
                            <a:noFill/>
                          </a:ln>
                          <a:solidFill>
                            <a:schemeClr val="tx1"/>
                          </a:solidFill>
                          <a:effectLst/>
                          <a:latin typeface="Times New Roman" pitchFamily="18" charset="0"/>
                          <a:cs typeface="Arial" charset="0"/>
                        </a:rPr>
                        <a:t>Протокол № ____________________</a:t>
                      </a:r>
                      <a:endParaRPr kumimoji="0" lang="ru-RU" altLang="ru-RU" sz="12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6858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dirty="0">
                          <a:ln>
                            <a:noFill/>
                          </a:ln>
                          <a:solidFill>
                            <a:schemeClr val="tx1"/>
                          </a:solidFill>
                          <a:effectLst/>
                          <a:latin typeface="Times New Roman" pitchFamily="18" charset="0"/>
                          <a:cs typeface="Times New Roman" pitchFamily="18" charset="0"/>
                        </a:rPr>
                        <a:t>«</a:t>
                      </a:r>
                      <a:r>
                        <a:rPr kumimoji="0" lang="ru-RU" altLang="ru-RU" sz="1200" b="0" i="0" u="none" strike="noStrike" cap="none" normalizeH="0" baseline="0" dirty="0">
                          <a:ln>
                            <a:noFill/>
                          </a:ln>
                          <a:solidFill>
                            <a:schemeClr val="tx1"/>
                          </a:solidFill>
                          <a:effectLst/>
                          <a:latin typeface="Times New Roman" pitchFamily="18" charset="0"/>
                          <a:cs typeface="Arial" charset="0"/>
                        </a:rPr>
                        <a:t>___»  ________________ 20____г.</a:t>
                      </a:r>
                      <a:endParaRPr kumimoji="0" lang="ru-RU" altLang="ru-RU" sz="1200" b="0" i="0" u="none" strike="noStrike" cap="none" normalizeH="0" baseline="0" dirty="0">
                        <a:ln>
                          <a:noFill/>
                        </a:ln>
                        <a:solidFill>
                          <a:schemeClr val="tx1"/>
                        </a:solidFill>
                        <a:effectLst/>
                        <a:latin typeface="Times New Roman" pitchFamily="18" charset="0"/>
                        <a:cs typeface="Times New Roman" pitchFamily="18" charset="0"/>
                      </a:endParaRPr>
                    </a:p>
                  </a:txBody>
                  <a:tcPr marL="38851" marR="38851" marT="0" marB="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extLst>
                  <a:ext uri="{0D108BD9-81ED-4DB2-BD59-A6C34878D82A}">
                    <a16:rowId xmlns:a16="http://schemas.microsoft.com/office/drawing/2014/main" xmlns="" val="10001"/>
                  </a:ext>
                </a:extLst>
              </a:tr>
              <a:tr h="2358120">
                <a:tc gridSpan="3">
                  <a:txBody>
                    <a:bodyPr/>
                    <a:lstStyle>
                      <a:lvl1pPr defTabSz="685800">
                        <a:lnSpc>
                          <a:spcPct val="90000"/>
                        </a:lnSpc>
                        <a:spcBef>
                          <a:spcPts val="750"/>
                        </a:spcBef>
                        <a:buFont typeface="Arial" charset="0"/>
                        <a:defRPr sz="1900">
                          <a:solidFill>
                            <a:schemeClr val="tx1"/>
                          </a:solidFill>
                          <a:latin typeface="Calibri" pitchFamily="34" charset="0"/>
                        </a:defRPr>
                      </a:lvl1pPr>
                      <a:lvl2pPr marL="742950" indent="-285750" defTabSz="685800">
                        <a:lnSpc>
                          <a:spcPct val="90000"/>
                        </a:lnSpc>
                        <a:spcBef>
                          <a:spcPts val="375"/>
                        </a:spcBef>
                        <a:buFont typeface="Arial" charset="0"/>
                        <a:defRPr sz="1600">
                          <a:solidFill>
                            <a:schemeClr val="tx1"/>
                          </a:solidFill>
                          <a:latin typeface="Calibri" pitchFamily="34" charset="0"/>
                        </a:defRPr>
                      </a:lvl2pPr>
                      <a:lvl3pPr marL="1143000" indent="-228600" defTabSz="685800">
                        <a:lnSpc>
                          <a:spcPct val="90000"/>
                        </a:lnSpc>
                        <a:spcBef>
                          <a:spcPts val="375"/>
                        </a:spcBef>
                        <a:buFont typeface="Arial" charset="0"/>
                        <a:defRPr sz="1300">
                          <a:solidFill>
                            <a:schemeClr val="tx1"/>
                          </a:solidFill>
                          <a:latin typeface="Calibri" pitchFamily="34" charset="0"/>
                        </a:defRPr>
                      </a:lvl3pPr>
                      <a:lvl4pPr marL="1600200" indent="-228600" defTabSz="685800">
                        <a:lnSpc>
                          <a:spcPct val="90000"/>
                        </a:lnSpc>
                        <a:spcBef>
                          <a:spcPts val="375"/>
                        </a:spcBef>
                        <a:buFont typeface="Arial" charset="0"/>
                        <a:defRPr sz="1100">
                          <a:solidFill>
                            <a:schemeClr val="tx1"/>
                          </a:solidFill>
                          <a:latin typeface="Calibri" pitchFamily="34" charset="0"/>
                        </a:defRPr>
                      </a:lvl4pPr>
                      <a:lvl5pPr marL="2057400" indent="-228600" defTabSz="685800">
                        <a:lnSpc>
                          <a:spcPct val="90000"/>
                        </a:lnSpc>
                        <a:spcBef>
                          <a:spcPts val="375"/>
                        </a:spcBef>
                        <a:buFont typeface="Arial" charset="0"/>
                        <a:defRPr sz="1100">
                          <a:solidFill>
                            <a:schemeClr val="tx1"/>
                          </a:solidFill>
                          <a:latin typeface="Calibri" pitchFamily="34" charset="0"/>
                        </a:defRPr>
                      </a:lvl5pPr>
                      <a:lvl6pPr marL="2514600" indent="-228600" defTabSz="685800" eaLnBrk="0" fontAlgn="base" hangingPunct="0">
                        <a:lnSpc>
                          <a:spcPct val="90000"/>
                        </a:lnSpc>
                        <a:spcBef>
                          <a:spcPts val="375"/>
                        </a:spcBef>
                        <a:spcAft>
                          <a:spcPct val="0"/>
                        </a:spcAft>
                        <a:buFont typeface="Arial" charset="0"/>
                        <a:defRPr sz="1100">
                          <a:solidFill>
                            <a:schemeClr val="tx1"/>
                          </a:solidFill>
                          <a:latin typeface="Calibri" pitchFamily="34" charset="0"/>
                        </a:defRPr>
                      </a:lvl6pPr>
                      <a:lvl7pPr marL="2971800" indent="-228600" defTabSz="685800" eaLnBrk="0" fontAlgn="base" hangingPunct="0">
                        <a:lnSpc>
                          <a:spcPct val="90000"/>
                        </a:lnSpc>
                        <a:spcBef>
                          <a:spcPts val="375"/>
                        </a:spcBef>
                        <a:spcAft>
                          <a:spcPct val="0"/>
                        </a:spcAft>
                        <a:buFont typeface="Arial" charset="0"/>
                        <a:defRPr sz="1100">
                          <a:solidFill>
                            <a:schemeClr val="tx1"/>
                          </a:solidFill>
                          <a:latin typeface="Calibri" pitchFamily="34" charset="0"/>
                        </a:defRPr>
                      </a:lvl7pPr>
                      <a:lvl8pPr marL="3429000" indent="-228600" defTabSz="685800" eaLnBrk="0" fontAlgn="base" hangingPunct="0">
                        <a:lnSpc>
                          <a:spcPct val="90000"/>
                        </a:lnSpc>
                        <a:spcBef>
                          <a:spcPts val="375"/>
                        </a:spcBef>
                        <a:spcAft>
                          <a:spcPct val="0"/>
                        </a:spcAft>
                        <a:buFont typeface="Arial" charset="0"/>
                        <a:defRPr sz="1100">
                          <a:solidFill>
                            <a:schemeClr val="tx1"/>
                          </a:solidFill>
                          <a:latin typeface="Calibri" pitchFamily="34" charset="0"/>
                        </a:defRPr>
                      </a:lvl8pPr>
                      <a:lvl9pPr marL="3886200" indent="-228600" defTabSz="685800" eaLnBrk="0" fontAlgn="base" hangingPunct="0">
                        <a:lnSpc>
                          <a:spcPct val="90000"/>
                        </a:lnSpc>
                        <a:spcBef>
                          <a:spcPts val="375"/>
                        </a:spcBef>
                        <a:spcAft>
                          <a:spcPct val="0"/>
                        </a:spcAft>
                        <a:buFont typeface="Arial" charset="0"/>
                        <a:defRPr sz="1100">
                          <a:solidFill>
                            <a:schemeClr val="tx1"/>
                          </a:solidFill>
                          <a:latin typeface="Calibri"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dirty="0">
                          <a:ln>
                            <a:noFill/>
                          </a:ln>
                          <a:solidFill>
                            <a:schemeClr val="tx1"/>
                          </a:solidFill>
                          <a:effectLst/>
                          <a:latin typeface="Times New Roman" pitchFamily="18" charset="0"/>
                          <a:cs typeface="Times New Roman" pitchFamily="18" charset="0"/>
                        </a:rPr>
                        <a:t> </a:t>
                      </a:r>
                    </a:p>
                    <a:p>
                      <a:pPr marL="0" marR="0" lvl="0" indent="0" algn="ctr" defTabSz="6858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dirty="0">
                          <a:ln>
                            <a:noFill/>
                          </a:ln>
                          <a:solidFill>
                            <a:schemeClr val="tx1"/>
                          </a:solidFill>
                          <a:effectLst/>
                          <a:latin typeface="Times New Roman" pitchFamily="18" charset="0"/>
                          <a:cs typeface="Times New Roman" pitchFamily="18" charset="0"/>
                        </a:rPr>
                        <a:t> </a:t>
                      </a:r>
                    </a:p>
                    <a:p>
                      <a:pPr marL="0" marR="0" lvl="0" indent="0" algn="ctr" defTabSz="6858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dirty="0">
                          <a:ln>
                            <a:noFill/>
                          </a:ln>
                          <a:solidFill>
                            <a:schemeClr val="tx1"/>
                          </a:solidFill>
                          <a:effectLst/>
                          <a:latin typeface="Times New Roman" pitchFamily="18" charset="0"/>
                          <a:cs typeface="Times New Roman" pitchFamily="18" charset="0"/>
                        </a:rPr>
                        <a:t> </a:t>
                      </a:r>
                    </a:p>
                    <a:p>
                      <a:pPr marL="0" marR="0" lvl="0" indent="0" algn="ctr" defTabSz="6858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dirty="0">
                          <a:ln>
                            <a:noFill/>
                          </a:ln>
                          <a:solidFill>
                            <a:schemeClr val="tx1"/>
                          </a:solidFill>
                          <a:effectLst/>
                          <a:latin typeface="Times New Roman" pitchFamily="18" charset="0"/>
                          <a:cs typeface="Times New Roman" pitchFamily="18" charset="0"/>
                        </a:rPr>
                        <a:t>Дополнительная общеобразовательная общеразвивающая программа</a:t>
                      </a:r>
                      <a:endParaRPr kumimoji="0" lang="ru-RU" altLang="ru-RU" sz="12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6858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dirty="0">
                          <a:ln>
                            <a:noFill/>
                          </a:ln>
                          <a:solidFill>
                            <a:schemeClr val="tx1"/>
                          </a:solidFill>
                          <a:effectLst/>
                          <a:latin typeface="Times New Roman" pitchFamily="18" charset="0"/>
                          <a:cs typeface="Times New Roman" pitchFamily="18" charset="0"/>
                        </a:rPr>
                        <a:t>«Рукодельница»</a:t>
                      </a:r>
                      <a:endParaRPr kumimoji="0" lang="ru-RU" altLang="ru-RU" sz="12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6858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dirty="0">
                          <a:ln>
                            <a:noFill/>
                          </a:ln>
                          <a:solidFill>
                            <a:schemeClr val="tx1"/>
                          </a:solidFill>
                          <a:effectLst/>
                          <a:latin typeface="Times New Roman" pitchFamily="18" charset="0"/>
                          <a:cs typeface="Times New Roman" pitchFamily="18" charset="0"/>
                        </a:rPr>
                        <a:t> </a:t>
                      </a:r>
                    </a:p>
                    <a:p>
                      <a:pPr marL="0" marR="0" lvl="0" indent="0" algn="ctr" defTabSz="6858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dirty="0">
                          <a:ln>
                            <a:noFill/>
                          </a:ln>
                          <a:solidFill>
                            <a:schemeClr val="tx1"/>
                          </a:solidFill>
                          <a:effectLst/>
                          <a:latin typeface="Times New Roman" pitchFamily="18" charset="0"/>
                          <a:cs typeface="Times New Roman" pitchFamily="18" charset="0"/>
                        </a:rPr>
                        <a:t>Направленность – художественная</a:t>
                      </a:r>
                    </a:p>
                    <a:p>
                      <a:pPr marL="0" marR="0" lvl="0" indent="0" algn="ctr" defTabSz="6858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dirty="0">
                          <a:ln>
                            <a:noFill/>
                          </a:ln>
                          <a:solidFill>
                            <a:schemeClr val="tx1"/>
                          </a:solidFill>
                          <a:effectLst/>
                          <a:latin typeface="Times New Roman" pitchFamily="18" charset="0"/>
                          <a:cs typeface="Times New Roman" pitchFamily="18" charset="0"/>
                        </a:rPr>
                        <a:t>Уровень сложности - базовый</a:t>
                      </a:r>
                    </a:p>
                    <a:p>
                      <a:pPr marL="0" marR="0" lvl="0" indent="0" algn="ctr" defTabSz="6858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dirty="0">
                          <a:ln>
                            <a:noFill/>
                          </a:ln>
                          <a:solidFill>
                            <a:schemeClr val="tx1"/>
                          </a:solidFill>
                          <a:effectLst/>
                          <a:latin typeface="Times New Roman" pitchFamily="18" charset="0"/>
                          <a:cs typeface="Times New Roman" pitchFamily="18" charset="0"/>
                        </a:rPr>
                        <a:t>Возраст обучающихся: 9 – 11 лет</a:t>
                      </a:r>
                    </a:p>
                    <a:p>
                      <a:pPr marL="0" marR="0" lvl="0" indent="0" algn="ctr" defTabSz="6858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dirty="0">
                          <a:ln>
                            <a:noFill/>
                          </a:ln>
                          <a:solidFill>
                            <a:schemeClr val="tx1"/>
                          </a:solidFill>
                          <a:effectLst/>
                          <a:latin typeface="Times New Roman" pitchFamily="18" charset="0"/>
                          <a:cs typeface="Times New Roman" pitchFamily="18" charset="0"/>
                        </a:rPr>
                        <a:t>Срок реализации: 2 года</a:t>
                      </a:r>
                    </a:p>
                    <a:p>
                      <a:pPr marL="0" marR="0" lvl="0" indent="0" algn="ctr" defTabSz="685800" rtl="0" eaLnBrk="1" fontAlgn="base" latinLnBrk="0" hangingPunct="1">
                        <a:lnSpc>
                          <a:spcPct val="100000"/>
                        </a:lnSpc>
                        <a:spcBef>
                          <a:spcPct val="0"/>
                        </a:spcBef>
                        <a:spcAft>
                          <a:spcPct val="0"/>
                        </a:spcAft>
                        <a:buClrTx/>
                        <a:buSzTx/>
                        <a:buFontTx/>
                        <a:buNone/>
                        <a:tabLst/>
                      </a:pPr>
                      <a:endParaRPr kumimoji="0" lang="ru-RU" altLang="ru-RU" sz="12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6858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dirty="0">
                          <a:ln>
                            <a:noFill/>
                          </a:ln>
                          <a:solidFill>
                            <a:schemeClr val="tx1"/>
                          </a:solidFill>
                          <a:effectLst/>
                          <a:latin typeface="Times New Roman" pitchFamily="18" charset="0"/>
                          <a:cs typeface="Times New Roman" pitchFamily="18" charset="0"/>
                        </a:rPr>
                        <a:t> </a:t>
                      </a:r>
                    </a:p>
                    <a:p>
                      <a:pPr marL="0" marR="0" lvl="0" indent="0" algn="ctr" defTabSz="6858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dirty="0">
                          <a:ln>
                            <a:noFill/>
                          </a:ln>
                          <a:solidFill>
                            <a:schemeClr val="tx1"/>
                          </a:solidFill>
                          <a:effectLst/>
                          <a:latin typeface="Times New Roman" pitchFamily="18" charset="0"/>
                          <a:cs typeface="Times New Roman" pitchFamily="18" charset="0"/>
                        </a:rPr>
                        <a:t> </a:t>
                      </a:r>
                    </a:p>
                  </a:txBody>
                  <a:tcPr marL="38851" marR="3885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xmlns="" val="10002"/>
                  </a:ext>
                </a:extLst>
              </a:tr>
              <a:tr h="913268">
                <a:tc>
                  <a:txBody>
                    <a:bodyPr/>
                    <a:lstStyle>
                      <a:lvl1pPr defTabSz="685800">
                        <a:lnSpc>
                          <a:spcPct val="90000"/>
                        </a:lnSpc>
                        <a:spcBef>
                          <a:spcPts val="750"/>
                        </a:spcBef>
                        <a:buFont typeface="Arial" charset="0"/>
                        <a:defRPr sz="1900">
                          <a:solidFill>
                            <a:schemeClr val="tx1"/>
                          </a:solidFill>
                          <a:latin typeface="Calibri" pitchFamily="34" charset="0"/>
                        </a:defRPr>
                      </a:lvl1pPr>
                      <a:lvl2pPr marL="742950" indent="-285750" defTabSz="685800">
                        <a:lnSpc>
                          <a:spcPct val="90000"/>
                        </a:lnSpc>
                        <a:spcBef>
                          <a:spcPts val="375"/>
                        </a:spcBef>
                        <a:buFont typeface="Arial" charset="0"/>
                        <a:defRPr sz="1600">
                          <a:solidFill>
                            <a:schemeClr val="tx1"/>
                          </a:solidFill>
                          <a:latin typeface="Calibri" pitchFamily="34" charset="0"/>
                        </a:defRPr>
                      </a:lvl2pPr>
                      <a:lvl3pPr marL="1143000" indent="-228600" defTabSz="685800">
                        <a:lnSpc>
                          <a:spcPct val="90000"/>
                        </a:lnSpc>
                        <a:spcBef>
                          <a:spcPts val="375"/>
                        </a:spcBef>
                        <a:buFont typeface="Arial" charset="0"/>
                        <a:defRPr sz="1300">
                          <a:solidFill>
                            <a:schemeClr val="tx1"/>
                          </a:solidFill>
                          <a:latin typeface="Calibri" pitchFamily="34" charset="0"/>
                        </a:defRPr>
                      </a:lvl3pPr>
                      <a:lvl4pPr marL="1600200" indent="-228600" defTabSz="685800">
                        <a:lnSpc>
                          <a:spcPct val="90000"/>
                        </a:lnSpc>
                        <a:spcBef>
                          <a:spcPts val="375"/>
                        </a:spcBef>
                        <a:buFont typeface="Arial" charset="0"/>
                        <a:defRPr sz="1100">
                          <a:solidFill>
                            <a:schemeClr val="tx1"/>
                          </a:solidFill>
                          <a:latin typeface="Calibri" pitchFamily="34" charset="0"/>
                        </a:defRPr>
                      </a:lvl4pPr>
                      <a:lvl5pPr marL="2057400" indent="-228600" defTabSz="685800">
                        <a:lnSpc>
                          <a:spcPct val="90000"/>
                        </a:lnSpc>
                        <a:spcBef>
                          <a:spcPts val="375"/>
                        </a:spcBef>
                        <a:buFont typeface="Arial" charset="0"/>
                        <a:defRPr sz="1100">
                          <a:solidFill>
                            <a:schemeClr val="tx1"/>
                          </a:solidFill>
                          <a:latin typeface="Calibri" pitchFamily="34" charset="0"/>
                        </a:defRPr>
                      </a:lvl5pPr>
                      <a:lvl6pPr marL="2514600" indent="-228600" defTabSz="685800" eaLnBrk="0" fontAlgn="base" hangingPunct="0">
                        <a:lnSpc>
                          <a:spcPct val="90000"/>
                        </a:lnSpc>
                        <a:spcBef>
                          <a:spcPts val="375"/>
                        </a:spcBef>
                        <a:spcAft>
                          <a:spcPct val="0"/>
                        </a:spcAft>
                        <a:buFont typeface="Arial" charset="0"/>
                        <a:defRPr sz="1100">
                          <a:solidFill>
                            <a:schemeClr val="tx1"/>
                          </a:solidFill>
                          <a:latin typeface="Calibri" pitchFamily="34" charset="0"/>
                        </a:defRPr>
                      </a:lvl6pPr>
                      <a:lvl7pPr marL="2971800" indent="-228600" defTabSz="685800" eaLnBrk="0" fontAlgn="base" hangingPunct="0">
                        <a:lnSpc>
                          <a:spcPct val="90000"/>
                        </a:lnSpc>
                        <a:spcBef>
                          <a:spcPts val="375"/>
                        </a:spcBef>
                        <a:spcAft>
                          <a:spcPct val="0"/>
                        </a:spcAft>
                        <a:buFont typeface="Arial" charset="0"/>
                        <a:defRPr sz="1100">
                          <a:solidFill>
                            <a:schemeClr val="tx1"/>
                          </a:solidFill>
                          <a:latin typeface="Calibri" pitchFamily="34" charset="0"/>
                        </a:defRPr>
                      </a:lvl7pPr>
                      <a:lvl8pPr marL="3429000" indent="-228600" defTabSz="685800" eaLnBrk="0" fontAlgn="base" hangingPunct="0">
                        <a:lnSpc>
                          <a:spcPct val="90000"/>
                        </a:lnSpc>
                        <a:spcBef>
                          <a:spcPts val="375"/>
                        </a:spcBef>
                        <a:spcAft>
                          <a:spcPct val="0"/>
                        </a:spcAft>
                        <a:buFont typeface="Arial" charset="0"/>
                        <a:defRPr sz="1100">
                          <a:solidFill>
                            <a:schemeClr val="tx1"/>
                          </a:solidFill>
                          <a:latin typeface="Calibri" pitchFamily="34" charset="0"/>
                        </a:defRPr>
                      </a:lvl8pPr>
                      <a:lvl9pPr marL="3886200" indent="-228600" defTabSz="685800" eaLnBrk="0" fontAlgn="base" hangingPunct="0">
                        <a:lnSpc>
                          <a:spcPct val="90000"/>
                        </a:lnSpc>
                        <a:spcBef>
                          <a:spcPts val="375"/>
                        </a:spcBef>
                        <a:spcAft>
                          <a:spcPct val="0"/>
                        </a:spcAft>
                        <a:buFont typeface="Arial" charset="0"/>
                        <a:defRPr sz="1100">
                          <a:solidFill>
                            <a:schemeClr val="tx1"/>
                          </a:solidFill>
                          <a:latin typeface="Calibri" pitchFamily="34" charset="0"/>
                        </a:defRPr>
                      </a:lvl9pPr>
                    </a:lstStyle>
                    <a:p>
                      <a:pPr marL="0" marR="0" lvl="0" indent="0" algn="just" defTabSz="6858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dirty="0">
                          <a:ln>
                            <a:noFill/>
                          </a:ln>
                          <a:solidFill>
                            <a:schemeClr val="tx1"/>
                          </a:solidFill>
                          <a:effectLst/>
                          <a:latin typeface="Times New Roman" pitchFamily="18" charset="0"/>
                          <a:cs typeface="Times New Roman" pitchFamily="18" charset="0"/>
                        </a:rPr>
                        <a:t> </a:t>
                      </a:r>
                    </a:p>
                  </a:txBody>
                  <a:tcPr marL="38851" marR="38851" marT="0" marB="0"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solidFill>
                      <a:schemeClr val="bg1"/>
                    </a:solidFill>
                  </a:tcPr>
                </a:tc>
                <a:tc gridSpan="2">
                  <a:txBody>
                    <a:bodyPr/>
                    <a:lstStyle>
                      <a:lvl1pPr defTabSz="685800">
                        <a:lnSpc>
                          <a:spcPct val="90000"/>
                        </a:lnSpc>
                        <a:spcBef>
                          <a:spcPts val="750"/>
                        </a:spcBef>
                        <a:buFont typeface="Arial" charset="0"/>
                        <a:defRPr sz="1900">
                          <a:solidFill>
                            <a:schemeClr val="tx1"/>
                          </a:solidFill>
                          <a:latin typeface="Calibri" pitchFamily="34" charset="0"/>
                        </a:defRPr>
                      </a:lvl1pPr>
                      <a:lvl2pPr marL="742950" indent="-285750" defTabSz="685800">
                        <a:lnSpc>
                          <a:spcPct val="90000"/>
                        </a:lnSpc>
                        <a:spcBef>
                          <a:spcPts val="375"/>
                        </a:spcBef>
                        <a:buFont typeface="Arial" charset="0"/>
                        <a:defRPr sz="1600">
                          <a:solidFill>
                            <a:schemeClr val="tx1"/>
                          </a:solidFill>
                          <a:latin typeface="Calibri" pitchFamily="34" charset="0"/>
                        </a:defRPr>
                      </a:lvl2pPr>
                      <a:lvl3pPr marL="1143000" indent="-228600" defTabSz="685800">
                        <a:lnSpc>
                          <a:spcPct val="90000"/>
                        </a:lnSpc>
                        <a:spcBef>
                          <a:spcPts val="375"/>
                        </a:spcBef>
                        <a:buFont typeface="Arial" charset="0"/>
                        <a:defRPr sz="1300">
                          <a:solidFill>
                            <a:schemeClr val="tx1"/>
                          </a:solidFill>
                          <a:latin typeface="Calibri" pitchFamily="34" charset="0"/>
                        </a:defRPr>
                      </a:lvl3pPr>
                      <a:lvl4pPr marL="1600200" indent="-228600" defTabSz="685800">
                        <a:lnSpc>
                          <a:spcPct val="90000"/>
                        </a:lnSpc>
                        <a:spcBef>
                          <a:spcPts val="375"/>
                        </a:spcBef>
                        <a:buFont typeface="Arial" charset="0"/>
                        <a:defRPr sz="1100">
                          <a:solidFill>
                            <a:schemeClr val="tx1"/>
                          </a:solidFill>
                          <a:latin typeface="Calibri" pitchFamily="34" charset="0"/>
                        </a:defRPr>
                      </a:lvl4pPr>
                      <a:lvl5pPr marL="2057400" indent="-228600" defTabSz="685800">
                        <a:lnSpc>
                          <a:spcPct val="90000"/>
                        </a:lnSpc>
                        <a:spcBef>
                          <a:spcPts val="375"/>
                        </a:spcBef>
                        <a:buFont typeface="Arial" charset="0"/>
                        <a:defRPr sz="1100">
                          <a:solidFill>
                            <a:schemeClr val="tx1"/>
                          </a:solidFill>
                          <a:latin typeface="Calibri" pitchFamily="34" charset="0"/>
                        </a:defRPr>
                      </a:lvl5pPr>
                      <a:lvl6pPr marL="2514600" indent="-228600" defTabSz="685800" eaLnBrk="0" fontAlgn="base" hangingPunct="0">
                        <a:lnSpc>
                          <a:spcPct val="90000"/>
                        </a:lnSpc>
                        <a:spcBef>
                          <a:spcPts val="375"/>
                        </a:spcBef>
                        <a:spcAft>
                          <a:spcPct val="0"/>
                        </a:spcAft>
                        <a:buFont typeface="Arial" charset="0"/>
                        <a:defRPr sz="1100">
                          <a:solidFill>
                            <a:schemeClr val="tx1"/>
                          </a:solidFill>
                          <a:latin typeface="Calibri" pitchFamily="34" charset="0"/>
                        </a:defRPr>
                      </a:lvl6pPr>
                      <a:lvl7pPr marL="2971800" indent="-228600" defTabSz="685800" eaLnBrk="0" fontAlgn="base" hangingPunct="0">
                        <a:lnSpc>
                          <a:spcPct val="90000"/>
                        </a:lnSpc>
                        <a:spcBef>
                          <a:spcPts val="375"/>
                        </a:spcBef>
                        <a:spcAft>
                          <a:spcPct val="0"/>
                        </a:spcAft>
                        <a:buFont typeface="Arial" charset="0"/>
                        <a:defRPr sz="1100">
                          <a:solidFill>
                            <a:schemeClr val="tx1"/>
                          </a:solidFill>
                          <a:latin typeface="Calibri" pitchFamily="34" charset="0"/>
                        </a:defRPr>
                      </a:lvl7pPr>
                      <a:lvl8pPr marL="3429000" indent="-228600" defTabSz="685800" eaLnBrk="0" fontAlgn="base" hangingPunct="0">
                        <a:lnSpc>
                          <a:spcPct val="90000"/>
                        </a:lnSpc>
                        <a:spcBef>
                          <a:spcPts val="375"/>
                        </a:spcBef>
                        <a:spcAft>
                          <a:spcPct val="0"/>
                        </a:spcAft>
                        <a:buFont typeface="Arial" charset="0"/>
                        <a:defRPr sz="1100">
                          <a:solidFill>
                            <a:schemeClr val="tx1"/>
                          </a:solidFill>
                          <a:latin typeface="Calibri" pitchFamily="34" charset="0"/>
                        </a:defRPr>
                      </a:lvl8pPr>
                      <a:lvl9pPr marL="3886200" indent="-228600" defTabSz="685800" eaLnBrk="0" fontAlgn="base" hangingPunct="0">
                        <a:lnSpc>
                          <a:spcPct val="90000"/>
                        </a:lnSpc>
                        <a:spcBef>
                          <a:spcPts val="375"/>
                        </a:spcBef>
                        <a:spcAft>
                          <a:spcPct val="0"/>
                        </a:spcAft>
                        <a:buFont typeface="Arial" charset="0"/>
                        <a:defRPr sz="1100">
                          <a:solidFill>
                            <a:schemeClr val="tx1"/>
                          </a:solidFill>
                          <a:latin typeface="Calibri" pitchFamily="34" charset="0"/>
                        </a:defRPr>
                      </a:lvl9pPr>
                    </a:lstStyle>
                    <a:p>
                      <a:pPr marL="0" marR="0" lvl="0" indent="0" algn="just" defTabSz="6858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chemeClr val="tx1"/>
                          </a:solidFill>
                          <a:effectLst/>
                          <a:latin typeface="Times New Roman" pitchFamily="18" charset="0"/>
                          <a:cs typeface="Times New Roman" pitchFamily="18" charset="0"/>
                        </a:rPr>
                        <a:t>Разработчик: </a:t>
                      </a:r>
                      <a:endParaRPr kumimoji="0" lang="ru-RU" altLang="ru-RU" sz="12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6858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dirty="0">
                          <a:ln>
                            <a:noFill/>
                          </a:ln>
                          <a:solidFill>
                            <a:schemeClr val="tx1"/>
                          </a:solidFill>
                          <a:effectLst/>
                          <a:latin typeface="Times New Roman" pitchFamily="18" charset="0"/>
                          <a:cs typeface="Times New Roman" pitchFamily="18" charset="0"/>
                        </a:rPr>
                        <a:t>Иванова Мария Ивановна, педагог дополнительного образования</a:t>
                      </a:r>
                    </a:p>
                    <a:p>
                      <a:pPr marL="0" marR="0" lvl="0" indent="0" algn="just" defTabSz="6858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dirty="0">
                          <a:ln>
                            <a:noFill/>
                          </a:ln>
                          <a:solidFill>
                            <a:schemeClr val="tx1"/>
                          </a:solidFill>
                          <a:effectLst/>
                          <a:latin typeface="Times New Roman" pitchFamily="18" charset="0"/>
                          <a:cs typeface="Times New Roman" pitchFamily="18" charset="0"/>
                        </a:rPr>
                        <a:t>Консультант:</a:t>
                      </a:r>
                    </a:p>
                    <a:p>
                      <a:pPr marL="0" marR="0" lvl="0" indent="0" algn="just" defTabSz="6858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dirty="0">
                          <a:ln>
                            <a:noFill/>
                          </a:ln>
                          <a:solidFill>
                            <a:schemeClr val="tx1"/>
                          </a:solidFill>
                          <a:effectLst/>
                          <a:latin typeface="Times New Roman" pitchFamily="18" charset="0"/>
                          <a:cs typeface="Times New Roman" pitchFamily="18" charset="0"/>
                        </a:rPr>
                        <a:t>Смирнов Иван Иванович, методист</a:t>
                      </a:r>
                    </a:p>
                  </a:txBody>
                  <a:tcPr marL="38851" marR="38851" marT="0" marB="0"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tc hMerge="1">
                  <a:txBody>
                    <a:bodyPr/>
                    <a:lstStyle/>
                    <a:p>
                      <a:endParaRPr lang="ru-RU"/>
                    </a:p>
                  </a:txBody>
                  <a:tcPr/>
                </a:tc>
                <a:extLst>
                  <a:ext uri="{0D108BD9-81ED-4DB2-BD59-A6C34878D82A}">
                    <a16:rowId xmlns:a16="http://schemas.microsoft.com/office/drawing/2014/main" xmlns="" val="10003"/>
                  </a:ext>
                </a:extLst>
              </a:tr>
              <a:tr h="1095921">
                <a:tc gridSpan="3">
                  <a:txBody>
                    <a:bodyPr/>
                    <a:lstStyle>
                      <a:lvl1pPr defTabSz="685800">
                        <a:lnSpc>
                          <a:spcPct val="90000"/>
                        </a:lnSpc>
                        <a:spcBef>
                          <a:spcPts val="750"/>
                        </a:spcBef>
                        <a:buFont typeface="Arial" charset="0"/>
                        <a:defRPr sz="1900">
                          <a:solidFill>
                            <a:schemeClr val="tx1"/>
                          </a:solidFill>
                          <a:latin typeface="Calibri" pitchFamily="34" charset="0"/>
                        </a:defRPr>
                      </a:lvl1pPr>
                      <a:lvl2pPr marL="742950" indent="-285750" defTabSz="685800">
                        <a:lnSpc>
                          <a:spcPct val="90000"/>
                        </a:lnSpc>
                        <a:spcBef>
                          <a:spcPts val="375"/>
                        </a:spcBef>
                        <a:buFont typeface="Arial" charset="0"/>
                        <a:defRPr sz="1600">
                          <a:solidFill>
                            <a:schemeClr val="tx1"/>
                          </a:solidFill>
                          <a:latin typeface="Calibri" pitchFamily="34" charset="0"/>
                        </a:defRPr>
                      </a:lvl2pPr>
                      <a:lvl3pPr marL="1143000" indent="-228600" defTabSz="685800">
                        <a:lnSpc>
                          <a:spcPct val="90000"/>
                        </a:lnSpc>
                        <a:spcBef>
                          <a:spcPts val="375"/>
                        </a:spcBef>
                        <a:buFont typeface="Arial" charset="0"/>
                        <a:defRPr sz="1300">
                          <a:solidFill>
                            <a:schemeClr val="tx1"/>
                          </a:solidFill>
                          <a:latin typeface="Calibri" pitchFamily="34" charset="0"/>
                        </a:defRPr>
                      </a:lvl3pPr>
                      <a:lvl4pPr marL="1600200" indent="-228600" defTabSz="685800">
                        <a:lnSpc>
                          <a:spcPct val="90000"/>
                        </a:lnSpc>
                        <a:spcBef>
                          <a:spcPts val="375"/>
                        </a:spcBef>
                        <a:buFont typeface="Arial" charset="0"/>
                        <a:defRPr sz="1100">
                          <a:solidFill>
                            <a:schemeClr val="tx1"/>
                          </a:solidFill>
                          <a:latin typeface="Calibri" pitchFamily="34" charset="0"/>
                        </a:defRPr>
                      </a:lvl4pPr>
                      <a:lvl5pPr marL="2057400" indent="-228600" defTabSz="685800">
                        <a:lnSpc>
                          <a:spcPct val="90000"/>
                        </a:lnSpc>
                        <a:spcBef>
                          <a:spcPts val="375"/>
                        </a:spcBef>
                        <a:buFont typeface="Arial" charset="0"/>
                        <a:defRPr sz="1100">
                          <a:solidFill>
                            <a:schemeClr val="tx1"/>
                          </a:solidFill>
                          <a:latin typeface="Calibri" pitchFamily="34" charset="0"/>
                        </a:defRPr>
                      </a:lvl5pPr>
                      <a:lvl6pPr marL="2514600" indent="-228600" defTabSz="685800" eaLnBrk="0" fontAlgn="base" hangingPunct="0">
                        <a:lnSpc>
                          <a:spcPct val="90000"/>
                        </a:lnSpc>
                        <a:spcBef>
                          <a:spcPts val="375"/>
                        </a:spcBef>
                        <a:spcAft>
                          <a:spcPct val="0"/>
                        </a:spcAft>
                        <a:buFont typeface="Arial" charset="0"/>
                        <a:defRPr sz="1100">
                          <a:solidFill>
                            <a:schemeClr val="tx1"/>
                          </a:solidFill>
                          <a:latin typeface="Calibri" pitchFamily="34" charset="0"/>
                        </a:defRPr>
                      </a:lvl6pPr>
                      <a:lvl7pPr marL="2971800" indent="-228600" defTabSz="685800" eaLnBrk="0" fontAlgn="base" hangingPunct="0">
                        <a:lnSpc>
                          <a:spcPct val="90000"/>
                        </a:lnSpc>
                        <a:spcBef>
                          <a:spcPts val="375"/>
                        </a:spcBef>
                        <a:spcAft>
                          <a:spcPct val="0"/>
                        </a:spcAft>
                        <a:buFont typeface="Arial" charset="0"/>
                        <a:defRPr sz="1100">
                          <a:solidFill>
                            <a:schemeClr val="tx1"/>
                          </a:solidFill>
                          <a:latin typeface="Calibri" pitchFamily="34" charset="0"/>
                        </a:defRPr>
                      </a:lvl7pPr>
                      <a:lvl8pPr marL="3429000" indent="-228600" defTabSz="685800" eaLnBrk="0" fontAlgn="base" hangingPunct="0">
                        <a:lnSpc>
                          <a:spcPct val="90000"/>
                        </a:lnSpc>
                        <a:spcBef>
                          <a:spcPts val="375"/>
                        </a:spcBef>
                        <a:spcAft>
                          <a:spcPct val="0"/>
                        </a:spcAft>
                        <a:buFont typeface="Arial" charset="0"/>
                        <a:defRPr sz="1100">
                          <a:solidFill>
                            <a:schemeClr val="tx1"/>
                          </a:solidFill>
                          <a:latin typeface="Calibri" pitchFamily="34" charset="0"/>
                        </a:defRPr>
                      </a:lvl8pPr>
                      <a:lvl9pPr marL="3886200" indent="-228600" defTabSz="685800" eaLnBrk="0" fontAlgn="base" hangingPunct="0">
                        <a:lnSpc>
                          <a:spcPct val="90000"/>
                        </a:lnSpc>
                        <a:spcBef>
                          <a:spcPts val="375"/>
                        </a:spcBef>
                        <a:spcAft>
                          <a:spcPct val="0"/>
                        </a:spcAft>
                        <a:buFont typeface="Arial" charset="0"/>
                        <a:defRPr sz="1100">
                          <a:solidFill>
                            <a:schemeClr val="tx1"/>
                          </a:solidFill>
                          <a:latin typeface="Calibri" pitchFamily="34" charset="0"/>
                        </a:defRPr>
                      </a:lvl9pPr>
                    </a:lstStyle>
                    <a:p>
                      <a:pPr marL="0" marR="0" lvl="0" indent="0" algn="ctr" defTabSz="6858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dirty="0">
                          <a:ln>
                            <a:noFill/>
                          </a:ln>
                          <a:solidFill>
                            <a:schemeClr val="tx1"/>
                          </a:solidFill>
                          <a:effectLst/>
                          <a:latin typeface="Times New Roman" pitchFamily="18" charset="0"/>
                          <a:cs typeface="Times New Roman" pitchFamily="18" charset="0"/>
                        </a:rPr>
                        <a:t> </a:t>
                      </a:r>
                    </a:p>
                    <a:p>
                      <a:pPr marL="0" marR="0" lvl="0" indent="0" algn="ctr" defTabSz="6858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dirty="0">
                          <a:ln>
                            <a:noFill/>
                          </a:ln>
                          <a:solidFill>
                            <a:schemeClr val="tx1"/>
                          </a:solidFill>
                          <a:effectLst/>
                          <a:latin typeface="Times New Roman" pitchFamily="18" charset="0"/>
                          <a:cs typeface="Times New Roman" pitchFamily="18" charset="0"/>
                        </a:rPr>
                        <a:t> </a:t>
                      </a:r>
                    </a:p>
                    <a:p>
                      <a:pPr marL="0" marR="0" lvl="0" indent="0" algn="ctr" defTabSz="6858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dirty="0">
                          <a:ln>
                            <a:noFill/>
                          </a:ln>
                          <a:solidFill>
                            <a:schemeClr val="tx1"/>
                          </a:solidFill>
                          <a:effectLst/>
                          <a:latin typeface="Times New Roman" pitchFamily="18" charset="0"/>
                          <a:cs typeface="Times New Roman" pitchFamily="18" charset="0"/>
                        </a:rPr>
                        <a:t> </a:t>
                      </a:r>
                    </a:p>
                    <a:p>
                      <a:pPr marL="0" marR="0" lvl="0" indent="0" algn="ctr" defTabSz="6858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dirty="0">
                          <a:ln>
                            <a:noFill/>
                          </a:ln>
                          <a:solidFill>
                            <a:schemeClr val="tx1"/>
                          </a:solidFill>
                          <a:effectLst/>
                          <a:latin typeface="Times New Roman" pitchFamily="18" charset="0"/>
                          <a:cs typeface="Times New Roman" pitchFamily="18" charset="0"/>
                        </a:rPr>
                        <a:t> </a:t>
                      </a:r>
                    </a:p>
                    <a:p>
                      <a:pPr marL="0" marR="0" lvl="0" indent="0" algn="ctr" defTabSz="6858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dirty="0">
                          <a:ln>
                            <a:noFill/>
                          </a:ln>
                          <a:solidFill>
                            <a:schemeClr val="tx1"/>
                          </a:solidFill>
                          <a:effectLst/>
                          <a:latin typeface="Times New Roman" pitchFamily="18" charset="0"/>
                          <a:cs typeface="Times New Roman" pitchFamily="18" charset="0"/>
                        </a:rPr>
                        <a:t>г. </a:t>
                      </a:r>
                      <a:r>
                        <a:rPr kumimoji="0" lang="ru-RU" altLang="ru-RU" sz="1200" b="0" i="0" u="none" strike="noStrike" cap="none" normalizeH="0" baseline="0" dirty="0" smtClean="0">
                          <a:ln>
                            <a:noFill/>
                          </a:ln>
                          <a:solidFill>
                            <a:schemeClr val="tx1"/>
                          </a:solidFill>
                          <a:effectLst/>
                          <a:latin typeface="Times New Roman" pitchFamily="18" charset="0"/>
                          <a:cs typeface="Times New Roman" pitchFamily="18" charset="0"/>
                        </a:rPr>
                        <a:t>Собинка, </a:t>
                      </a:r>
                      <a:r>
                        <a:rPr kumimoji="0" lang="ru-RU" altLang="ru-RU" sz="1200" b="0" i="0" u="none" strike="noStrike" cap="none" normalizeH="0" baseline="0" dirty="0">
                          <a:ln>
                            <a:noFill/>
                          </a:ln>
                          <a:solidFill>
                            <a:schemeClr val="tx1"/>
                          </a:solidFill>
                          <a:effectLst/>
                          <a:latin typeface="Times New Roman" pitchFamily="18" charset="0"/>
                          <a:cs typeface="Times New Roman" pitchFamily="18" charset="0"/>
                        </a:rPr>
                        <a:t>2023.</a:t>
                      </a:r>
                    </a:p>
                    <a:p>
                      <a:pPr marL="0" marR="0" lvl="0" indent="0" algn="ctr" defTabSz="6858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dirty="0">
                          <a:ln>
                            <a:noFill/>
                          </a:ln>
                          <a:solidFill>
                            <a:schemeClr val="tx1"/>
                          </a:solidFill>
                          <a:effectLst/>
                          <a:latin typeface="Times New Roman" pitchFamily="18" charset="0"/>
                          <a:cs typeface="Times New Roman" pitchFamily="18" charset="0"/>
                        </a:rPr>
                        <a:t> </a:t>
                      </a:r>
                    </a:p>
                  </a:txBody>
                  <a:tcPr marL="38851" marR="3885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xmlns="" val="10004"/>
                  </a:ext>
                </a:extLst>
              </a:tr>
            </a:tbl>
          </a:graphicData>
        </a:graphic>
      </p:graphicFrame>
      <p:sp>
        <p:nvSpPr>
          <p:cNvPr id="20496" name="Прямоугольник 10"/>
          <p:cNvSpPr>
            <a:spLocks noChangeArrowheads="1"/>
          </p:cNvSpPr>
          <p:nvPr/>
        </p:nvSpPr>
        <p:spPr bwMode="auto">
          <a:xfrm>
            <a:off x="7088187" y="3737919"/>
            <a:ext cx="3844925"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lgn="just"/>
            <a:r>
              <a:rPr lang="ru-RU" altLang="ru-RU" sz="2000" dirty="0">
                <a:solidFill>
                  <a:srgbClr val="000000"/>
                </a:solidFill>
                <a:latin typeface="Arial" pitchFamily="34" charset="0"/>
                <a:cs typeface="Arial" pitchFamily="34" charset="0"/>
              </a:rPr>
              <a:t>Как </a:t>
            </a:r>
            <a:r>
              <a:rPr lang="ru-RU" altLang="ru-RU" sz="2000" b="1" dirty="0">
                <a:solidFill>
                  <a:srgbClr val="000000"/>
                </a:solidFill>
                <a:latin typeface="Arial" pitchFamily="34" charset="0"/>
                <a:cs typeface="Arial" pitchFamily="34" charset="0"/>
              </a:rPr>
              <a:t>стандарт</a:t>
            </a:r>
            <a:r>
              <a:rPr lang="ru-RU" altLang="ru-RU" sz="2000" dirty="0">
                <a:solidFill>
                  <a:srgbClr val="000000"/>
                </a:solidFill>
                <a:latin typeface="Arial" pitchFamily="34" charset="0"/>
                <a:cs typeface="Arial" pitchFamily="34" charset="0"/>
              </a:rPr>
              <a:t> программа должна отражать требования к итоговому </a:t>
            </a:r>
            <a:r>
              <a:rPr lang="ru-RU" altLang="ru-RU" sz="2000" dirty="0">
                <a:solidFill>
                  <a:srgbClr val="FF0000"/>
                </a:solidFill>
                <a:latin typeface="Arial" pitchFamily="34" charset="0"/>
                <a:cs typeface="Arial" pitchFamily="34" charset="0"/>
              </a:rPr>
              <a:t>результату</a:t>
            </a:r>
            <a:r>
              <a:rPr lang="ru-RU" altLang="ru-RU" sz="2000" dirty="0">
                <a:solidFill>
                  <a:srgbClr val="000000"/>
                </a:solidFill>
                <a:latin typeface="Comic Sans MS" pitchFamily="66" charset="0"/>
              </a:rPr>
              <a:t>.</a:t>
            </a:r>
            <a:endParaRPr lang="ru-RU" altLang="ru-RU" dirty="0">
              <a:solidFill>
                <a:prstClr val="black"/>
              </a:solidFill>
              <a:latin typeface="Calibri"/>
            </a:endParaRPr>
          </a:p>
        </p:txBody>
      </p:sp>
      <p:sp>
        <p:nvSpPr>
          <p:cNvPr id="2" name="Прямоугольник 1">
            <a:extLst>
              <a:ext uri="{FF2B5EF4-FFF2-40B4-BE49-F238E27FC236}">
                <a16:creationId xmlns:a16="http://schemas.microsoft.com/office/drawing/2014/main" xmlns="" id="{B650D751-2446-AAB4-7613-653E730385B0}"/>
              </a:ext>
            </a:extLst>
          </p:cNvPr>
          <p:cNvSpPr/>
          <p:nvPr/>
        </p:nvSpPr>
        <p:spPr>
          <a:xfrm>
            <a:off x="1441622" y="897924"/>
            <a:ext cx="5643390" cy="178366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noFill/>
            </a:endParaRPr>
          </a:p>
        </p:txBody>
      </p:sp>
      <p:sp>
        <p:nvSpPr>
          <p:cNvPr id="3" name="Прямоугольник 2">
            <a:extLst>
              <a:ext uri="{FF2B5EF4-FFF2-40B4-BE49-F238E27FC236}">
                <a16:creationId xmlns:a16="http://schemas.microsoft.com/office/drawing/2014/main" xmlns="" id="{EB272A11-DC24-BA23-75FC-C3F3E7282A8E}"/>
              </a:ext>
            </a:extLst>
          </p:cNvPr>
          <p:cNvSpPr/>
          <p:nvPr/>
        </p:nvSpPr>
        <p:spPr>
          <a:xfrm>
            <a:off x="1425618" y="3338383"/>
            <a:ext cx="5659394" cy="1500187"/>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xmlns="" val="23916961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725470"/>
          </a:xfrm>
        </p:spPr>
        <p:txBody>
          <a:bodyPr>
            <a:normAutofit fontScale="90000"/>
          </a:bodyPr>
          <a:lstStyle/>
          <a:p>
            <a:r>
              <a:rPr lang="ru-RU" sz="3600" b="1" dirty="0" smtClean="0">
                <a:solidFill>
                  <a:srgbClr val="FF0000"/>
                </a:solidFill>
              </a:rPr>
              <a:t>Раздел 1. Комплекс основных характеристик</a:t>
            </a:r>
            <a:r>
              <a:rPr lang="ru-RU" sz="3600" dirty="0" smtClean="0">
                <a:solidFill>
                  <a:srgbClr val="FF0000"/>
                </a:solidFill>
              </a:rPr>
              <a:t/>
            </a:r>
            <a:br>
              <a:rPr lang="ru-RU" sz="3600" dirty="0" smtClean="0">
                <a:solidFill>
                  <a:srgbClr val="FF0000"/>
                </a:solidFill>
              </a:rPr>
            </a:br>
            <a:r>
              <a:rPr lang="ru-RU" sz="3200" b="1" dirty="0" smtClean="0"/>
              <a:t>1.1.Пояснительная записка</a:t>
            </a:r>
            <a:endParaRPr lang="ru-RU" sz="3200" b="1" dirty="0"/>
          </a:p>
        </p:txBody>
      </p:sp>
      <p:sp>
        <p:nvSpPr>
          <p:cNvPr id="3" name="Содержимое 2"/>
          <p:cNvSpPr>
            <a:spLocks noGrp="1"/>
          </p:cNvSpPr>
          <p:nvPr>
            <p:ph idx="1"/>
          </p:nvPr>
        </p:nvSpPr>
        <p:spPr>
          <a:xfrm>
            <a:off x="609600" y="1142984"/>
            <a:ext cx="10972800" cy="5715016"/>
          </a:xfrm>
        </p:spPr>
        <p:txBody>
          <a:bodyPr>
            <a:noAutofit/>
          </a:bodyPr>
          <a:lstStyle/>
          <a:p>
            <a:r>
              <a:rPr lang="ru-RU" sz="1600" b="1" dirty="0" smtClean="0">
                <a:solidFill>
                  <a:schemeClr val="tx2"/>
                </a:solidFill>
              </a:rPr>
              <a:t>на основе какой программы</a:t>
            </a:r>
            <a:r>
              <a:rPr lang="ru-RU" sz="1600" dirty="0" smtClean="0">
                <a:solidFill>
                  <a:schemeClr val="tx2"/>
                </a:solidFill>
              </a:rPr>
              <a:t> </a:t>
            </a:r>
            <a:r>
              <a:rPr lang="ru-RU" sz="1600" dirty="0" smtClean="0"/>
              <a:t>разработана данная программа </a:t>
            </a:r>
            <a:r>
              <a:rPr lang="ru-RU" sz="1600" i="1" dirty="0" smtClean="0"/>
              <a:t>(ф.и.о. автора, название программы, год и место разработки</a:t>
            </a:r>
            <a:r>
              <a:rPr lang="ru-RU" sz="1600" i="1" dirty="0" smtClean="0"/>
              <a:t>), нормативно-правовая документация;</a:t>
            </a:r>
            <a:endParaRPr lang="ru-RU" sz="1600" dirty="0" smtClean="0"/>
          </a:p>
          <a:p>
            <a:r>
              <a:rPr lang="ru-RU" sz="1800" b="1" dirty="0" smtClean="0"/>
              <a:t>направленность</a:t>
            </a:r>
            <a:r>
              <a:rPr lang="ru-RU" sz="1600" dirty="0" smtClean="0"/>
              <a:t> программы </a:t>
            </a:r>
            <a:r>
              <a:rPr lang="ru-RU" sz="1800" i="1" dirty="0" smtClean="0"/>
              <a:t>(художественная, техническая, естественнонаучная, физкультурно-спортивная, туристско-краеведческая, социально-гуманитарная); </a:t>
            </a:r>
            <a:endParaRPr lang="ru-RU" sz="1800" dirty="0" smtClean="0"/>
          </a:p>
          <a:p>
            <a:r>
              <a:rPr lang="ru-RU" sz="1800" dirty="0" smtClean="0"/>
              <a:t> </a:t>
            </a:r>
            <a:r>
              <a:rPr lang="ru-RU" sz="1800" b="1" dirty="0" smtClean="0"/>
              <a:t>актуальность</a:t>
            </a:r>
            <a:r>
              <a:rPr lang="ru-RU" sz="1800" dirty="0" smtClean="0"/>
              <a:t> </a:t>
            </a:r>
            <a:r>
              <a:rPr lang="ru-RU" sz="1600" dirty="0" smtClean="0"/>
              <a:t>программы </a:t>
            </a:r>
            <a:r>
              <a:rPr lang="ru-RU" sz="1600" i="1" dirty="0" smtClean="0"/>
              <a:t>(своевременность, необходимость, соответствие потребностям времени); </a:t>
            </a:r>
            <a:endParaRPr lang="ru-RU" sz="1600" dirty="0" smtClean="0"/>
          </a:p>
          <a:p>
            <a:r>
              <a:rPr lang="ru-RU" sz="1600" dirty="0" smtClean="0"/>
              <a:t> </a:t>
            </a:r>
            <a:r>
              <a:rPr lang="ru-RU" sz="1800" b="1" dirty="0" smtClean="0"/>
              <a:t>отличительные особенности программы</a:t>
            </a:r>
            <a:r>
              <a:rPr lang="ru-RU" sz="1800" dirty="0" smtClean="0"/>
              <a:t> </a:t>
            </a:r>
            <a:r>
              <a:rPr lang="ru-RU" sz="1600" i="1" dirty="0" smtClean="0"/>
              <a:t>(основные идеи, отличающие программу от существующих);</a:t>
            </a:r>
            <a:r>
              <a:rPr lang="ru-RU" sz="1600" dirty="0" smtClean="0"/>
              <a:t> </a:t>
            </a:r>
          </a:p>
          <a:p>
            <a:r>
              <a:rPr lang="ru-RU" sz="1800" dirty="0" smtClean="0"/>
              <a:t> </a:t>
            </a:r>
            <a:r>
              <a:rPr lang="ru-RU" sz="1800" b="1" dirty="0" smtClean="0"/>
              <a:t>адресат</a:t>
            </a:r>
            <a:r>
              <a:rPr lang="ru-RU" sz="1800" dirty="0" smtClean="0"/>
              <a:t> </a:t>
            </a:r>
            <a:r>
              <a:rPr lang="ru-RU" sz="1600" b="1" dirty="0" smtClean="0"/>
              <a:t>программы</a:t>
            </a:r>
            <a:r>
              <a:rPr lang="ru-RU" sz="1600" dirty="0" smtClean="0"/>
              <a:t> –</a:t>
            </a:r>
            <a:r>
              <a:rPr lang="ru-RU" sz="1800" dirty="0" smtClean="0"/>
              <a:t>указать возраст учащихся, на которых рассчитана программа,</a:t>
            </a:r>
            <a:r>
              <a:rPr lang="ru-RU" sz="1600" dirty="0" smtClean="0"/>
              <a:t>  краткая характеристика обучающихся по программе: возрастные особенности, иные медико-психолого- педагогические характеристики.</a:t>
            </a:r>
          </a:p>
          <a:p>
            <a:pPr>
              <a:buNone/>
            </a:pPr>
            <a:r>
              <a:rPr lang="ru-RU" sz="1600" b="1" dirty="0" smtClean="0">
                <a:latin typeface="Arial" pitchFamily="34" charset="0"/>
                <a:cs typeface="Arial" pitchFamily="34" charset="0"/>
              </a:rPr>
              <a:t>       психолого-педагогические особенности возрастной категории обучающихся.</a:t>
            </a:r>
            <a:r>
              <a:rPr lang="ru-RU" sz="1600" dirty="0" smtClean="0">
                <a:latin typeface="Arial" pitchFamily="34" charset="0"/>
                <a:cs typeface="Arial" pitchFamily="34" charset="0"/>
              </a:rPr>
              <a:t> Так как Программа рассчитана на освоение детьми определенного возраста, следует кратко представить учитываемые возрастные и гендерные характеристики, личностные и образовательные возможности и потребности контингента обучающихся (одаренные дети, дети с ограниченными возможностями и др.);</a:t>
            </a:r>
            <a:endParaRPr lang="ru-RU" sz="1600" dirty="0" smtClean="0"/>
          </a:p>
          <a:p>
            <a:r>
              <a:rPr lang="ru-RU" sz="1800" b="1" dirty="0" smtClean="0"/>
              <a:t>объем и срок освоения</a:t>
            </a:r>
            <a:r>
              <a:rPr lang="ru-RU" sz="1800" dirty="0" smtClean="0"/>
              <a:t> </a:t>
            </a:r>
            <a:r>
              <a:rPr lang="ru-RU" sz="1600" dirty="0" smtClean="0"/>
              <a:t>программы – </a:t>
            </a:r>
            <a:r>
              <a:rPr lang="ru-RU" sz="1800" dirty="0" smtClean="0"/>
              <a:t>общее количество учебных часов, запланированных на весь период обучения и необходимых для освоения программы; определяется содержанием и прогнозируемыми результатами программы; характеризуется продолжительностью программы </a:t>
            </a:r>
            <a:r>
              <a:rPr lang="ru-RU" sz="1800" i="1" dirty="0" smtClean="0"/>
              <a:t>(</a:t>
            </a:r>
            <a:r>
              <a:rPr lang="ru-RU" sz="1800" dirty="0" smtClean="0">
                <a:latin typeface="Arial" pitchFamily="34" charset="0"/>
                <a:cs typeface="Arial" pitchFamily="34" charset="0"/>
              </a:rPr>
              <a:t>продолжительность образовательного процесса, этапы: количество лет для освоения программы</a:t>
            </a:r>
            <a:r>
              <a:rPr lang="ru-RU" sz="1800" i="1" dirty="0" smtClean="0"/>
              <a:t>);</a:t>
            </a:r>
            <a:endParaRPr lang="ru-RU" sz="1800" dirty="0" smtClean="0"/>
          </a:p>
          <a:p>
            <a:r>
              <a:rPr lang="ru-RU" sz="1800" b="1" dirty="0" smtClean="0"/>
              <a:t>формы обучения</a:t>
            </a:r>
            <a:r>
              <a:rPr lang="ru-RU" sz="1800" dirty="0" smtClean="0"/>
              <a:t> </a:t>
            </a:r>
            <a:r>
              <a:rPr lang="ru-RU" sz="1600" dirty="0" smtClean="0"/>
              <a:t>– </a:t>
            </a:r>
            <a:r>
              <a:rPr lang="ru-RU" sz="1800" dirty="0" smtClean="0"/>
              <a:t>очная, очно-заочная или заочная форма </a:t>
            </a:r>
            <a:r>
              <a:rPr lang="ru-RU" sz="1600" dirty="0" smtClean="0"/>
              <a:t>(Закон № 273-ФЗ, гл. 2, ст. 17, п. 2), а также «допускается сочетание различных форм получения образования и форм обучения» (Закон № 273-ФЗ, гл. 2, ст. 17, п. 4);</a:t>
            </a:r>
          </a:p>
        </p:txBody>
      </p:sp>
      <p:sp>
        <p:nvSpPr>
          <p:cNvPr id="4" name="Нижний колонтитул 3"/>
          <p:cNvSpPr>
            <a:spLocks noGrp="1"/>
          </p:cNvSpPr>
          <p:nvPr>
            <p:ph type="ftr" sz="quarter" idx="11"/>
          </p:nvPr>
        </p:nvSpPr>
        <p:spPr/>
        <p:txBody>
          <a:bodyPr/>
          <a:lstStyle/>
          <a:p>
            <a:r>
              <a:rPr lang="ru-RU" smtClean="0"/>
              <a:t>Региональный модельный центр дополнительного образования детей Владимирской области</a:t>
            </a: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511156"/>
          </a:xfrm>
        </p:spPr>
        <p:txBody>
          <a:bodyPr>
            <a:normAutofit fontScale="90000"/>
          </a:bodyPr>
          <a:lstStyle/>
          <a:p>
            <a:r>
              <a:rPr lang="ru-RU" b="1" dirty="0" smtClean="0">
                <a:solidFill>
                  <a:schemeClr val="bg1"/>
                </a:solidFill>
                <a:latin typeface="Arial" pitchFamily="34" charset="0"/>
                <a:cs typeface="Arial" pitchFamily="34" charset="0"/>
              </a:rPr>
              <a:t/>
            </a:r>
            <a:br>
              <a:rPr lang="ru-RU" b="1" dirty="0" smtClean="0">
                <a:solidFill>
                  <a:schemeClr val="bg1"/>
                </a:solidFill>
                <a:latin typeface="Arial" pitchFamily="34" charset="0"/>
                <a:cs typeface="Arial" pitchFamily="34" charset="0"/>
              </a:rPr>
            </a:br>
            <a:r>
              <a:rPr lang="ru-RU" b="1" dirty="0" smtClean="0">
                <a:solidFill>
                  <a:schemeClr val="bg1"/>
                </a:solidFill>
                <a:latin typeface="Arial" pitchFamily="34" charset="0"/>
                <a:cs typeface="Arial" pitchFamily="34" charset="0"/>
              </a:rPr>
              <a:t/>
            </a:r>
            <a:br>
              <a:rPr lang="ru-RU" b="1" dirty="0" smtClean="0">
                <a:solidFill>
                  <a:schemeClr val="bg1"/>
                </a:solidFill>
                <a:latin typeface="Arial" pitchFamily="34" charset="0"/>
                <a:cs typeface="Arial" pitchFamily="34" charset="0"/>
              </a:rPr>
            </a:br>
            <a:r>
              <a:rPr lang="ru-RU" b="1" dirty="0" smtClean="0">
                <a:solidFill>
                  <a:schemeClr val="tx2"/>
                </a:solidFill>
                <a:latin typeface="Arial" pitchFamily="34" charset="0"/>
                <a:cs typeface="Arial" pitchFamily="34" charset="0"/>
              </a:rPr>
              <a:t>Пояснительная записка</a:t>
            </a:r>
            <a:br>
              <a:rPr lang="ru-RU" b="1" dirty="0" smtClean="0">
                <a:solidFill>
                  <a:schemeClr val="tx2"/>
                </a:solidFill>
                <a:latin typeface="Arial" pitchFamily="34" charset="0"/>
                <a:cs typeface="Arial" pitchFamily="34" charset="0"/>
              </a:rPr>
            </a:br>
            <a:r>
              <a:rPr lang="ru-RU" b="1" dirty="0" smtClean="0">
                <a:solidFill>
                  <a:schemeClr val="bg1"/>
                </a:solidFill>
                <a:latin typeface="Arial" pitchFamily="34" charset="0"/>
                <a:cs typeface="Arial" pitchFamily="34" charset="0"/>
              </a:rPr>
              <a:t/>
            </a:r>
            <a:br>
              <a:rPr lang="ru-RU" b="1" dirty="0" smtClean="0">
                <a:solidFill>
                  <a:schemeClr val="bg1"/>
                </a:solidFill>
                <a:latin typeface="Arial" pitchFamily="34" charset="0"/>
                <a:cs typeface="Arial" pitchFamily="34" charset="0"/>
              </a:rPr>
            </a:br>
            <a:endParaRPr lang="ru-RU" dirty="0"/>
          </a:p>
        </p:txBody>
      </p:sp>
      <p:sp>
        <p:nvSpPr>
          <p:cNvPr id="3" name="Содержимое 2"/>
          <p:cNvSpPr>
            <a:spLocks noGrp="1"/>
          </p:cNvSpPr>
          <p:nvPr>
            <p:ph idx="1"/>
          </p:nvPr>
        </p:nvSpPr>
        <p:spPr>
          <a:xfrm>
            <a:off x="609600" y="714356"/>
            <a:ext cx="10972800" cy="6143644"/>
          </a:xfrm>
        </p:spPr>
        <p:txBody>
          <a:bodyPr>
            <a:noAutofit/>
          </a:bodyPr>
          <a:lstStyle/>
          <a:p>
            <a:r>
              <a:rPr lang="ru-RU" sz="1800" dirty="0" smtClean="0"/>
              <a:t> </a:t>
            </a:r>
            <a:r>
              <a:rPr lang="ru-RU" sz="1800" b="1" dirty="0" smtClean="0"/>
              <a:t>особенности организации образовательного процесса</a:t>
            </a:r>
            <a:r>
              <a:rPr lang="ru-RU" sz="1800" dirty="0" smtClean="0"/>
              <a:t> – в соответствии с индивидуальными учебными планами в объединениях по интересам, сформированных в группы учащихся одного возраста или разных возрастных категорий </a:t>
            </a:r>
            <a:r>
              <a:rPr lang="ru-RU" sz="1800" i="1" dirty="0" smtClean="0"/>
              <a:t>(разновозрастные группы),</a:t>
            </a:r>
            <a:r>
              <a:rPr lang="ru-RU" sz="1800" dirty="0" smtClean="0"/>
              <a:t> являющиеся основным составом объединения </a:t>
            </a:r>
            <a:r>
              <a:rPr lang="ru-RU" sz="1800" i="1" dirty="0" smtClean="0"/>
              <a:t>(например, клубы, секции, кружки, лаборатории, студии, оркестры, творческие коллективы, ансамбли, театры) (далее - объединения)</a:t>
            </a:r>
            <a:r>
              <a:rPr lang="ru-RU" sz="1800" dirty="0" smtClean="0"/>
              <a:t>, а также индивидуально ; состав группы </a:t>
            </a:r>
            <a:r>
              <a:rPr lang="ru-RU" sz="1800" i="1" dirty="0" smtClean="0"/>
              <a:t>(постоянный, переменный и др.).</a:t>
            </a:r>
            <a:endParaRPr lang="ru-RU" sz="1800" dirty="0" smtClean="0"/>
          </a:p>
          <a:p>
            <a:r>
              <a:rPr lang="ru-RU" sz="1800" dirty="0" smtClean="0"/>
              <a:t> </a:t>
            </a:r>
            <a:r>
              <a:rPr lang="ru-RU" sz="1800" b="1" dirty="0" smtClean="0"/>
              <a:t>режим занятий</a:t>
            </a:r>
            <a:r>
              <a:rPr lang="ru-RU" sz="1800" dirty="0" smtClean="0"/>
              <a:t> </a:t>
            </a:r>
            <a:r>
              <a:rPr lang="ru-RU" sz="1800" i="1" dirty="0" smtClean="0"/>
              <a:t>(периодичность и продолжительность занятий – общее количество часов в год; количество часов и занятий в неделю на каждый год обучения).</a:t>
            </a:r>
            <a:r>
              <a:rPr lang="ru-RU" sz="1800" dirty="0" smtClean="0"/>
              <a:t> </a:t>
            </a:r>
          </a:p>
          <a:p>
            <a:pPr algn="just">
              <a:buNone/>
            </a:pPr>
            <a:r>
              <a:rPr lang="ru-RU" sz="1600" dirty="0" smtClean="0">
                <a:latin typeface="Arial" pitchFamily="34" charset="0"/>
                <a:cs typeface="Arial" pitchFamily="34" charset="0"/>
              </a:rPr>
              <a:t>      Режим и продолжительность учебных занятий в объединении зависят от возраста детей, направленности Программы и должны соответствовать рекомендациям Постановление Главного государственного  санитарного врача Российской Федерации от  28.09.2020 №28 «Об утверждении санитарных  правил 	СП 2.4.3648-20	«Санитарно - эпидемиологические требования к организациям  воспитания и обучения, отдыха и оздоровления  детей и молодежи»). </a:t>
            </a:r>
          </a:p>
          <a:p>
            <a:pPr algn="just">
              <a:buNone/>
            </a:pPr>
            <a:r>
              <a:rPr lang="ru-RU" sz="1800" b="1" dirty="0" smtClean="0">
                <a:latin typeface="Arial" pitchFamily="34" charset="0"/>
                <a:cs typeface="Arial" pitchFamily="34" charset="0"/>
              </a:rPr>
              <a:t>      количество занятий и учебных часов в неделю</a:t>
            </a:r>
            <a:r>
              <a:rPr lang="ru-RU" sz="1800" dirty="0" smtClean="0">
                <a:latin typeface="Arial" pitchFamily="34" charset="0"/>
                <a:cs typeface="Arial" pitchFamily="34" charset="0"/>
              </a:rPr>
              <a:t> (на группу) и за год: при нагрузке 4 часа в неделю – в год 144 часа, 6 часов в неделю – в год 216 часов, 9 часов в неделю-324 часа);</a:t>
            </a:r>
          </a:p>
          <a:p>
            <a:pPr algn="just"/>
            <a:r>
              <a:rPr lang="ru-RU" sz="1800" b="1" dirty="0" smtClean="0">
                <a:latin typeface="Arial" pitchFamily="34" charset="0"/>
                <a:cs typeface="Arial" pitchFamily="34" charset="0"/>
              </a:rPr>
              <a:t>количество обучающихся в объединении, их возрастные категории;</a:t>
            </a:r>
            <a:endParaRPr lang="ru-RU" sz="1800" dirty="0" smtClean="0">
              <a:latin typeface="Arial" pitchFamily="34" charset="0"/>
              <a:cs typeface="Arial" pitchFamily="34" charset="0"/>
            </a:endParaRPr>
          </a:p>
          <a:p>
            <a:pPr algn="just"/>
            <a:r>
              <a:rPr lang="ru-RU" sz="1600" dirty="0" smtClean="0">
                <a:latin typeface="Arial" pitchFamily="34" charset="0"/>
                <a:cs typeface="Arial" pitchFamily="34" charset="0"/>
              </a:rPr>
              <a:t>Количество обучающихся в объединении зависит от направленности Программы и определяется Уставом образовательной организации и с учетом рекомендаций </a:t>
            </a:r>
            <a:r>
              <a:rPr lang="ru-RU" sz="1600" dirty="0" err="1" smtClean="0">
                <a:latin typeface="Arial" pitchFamily="34" charset="0"/>
                <a:cs typeface="Arial" pitchFamily="34" charset="0"/>
              </a:rPr>
              <a:t>СанПиНом</a:t>
            </a:r>
            <a:r>
              <a:rPr lang="ru-RU" sz="1600" dirty="0" smtClean="0">
                <a:latin typeface="Arial" pitchFamily="34" charset="0"/>
                <a:cs typeface="Arial" pitchFamily="34" charset="0"/>
              </a:rPr>
              <a:t>: в группе 1 года обучения –12-15 чел, в группах 2-го и последующих годов –10-12 человек. </a:t>
            </a:r>
          </a:p>
          <a:p>
            <a:pPr algn="just">
              <a:buNone/>
            </a:pPr>
            <a:r>
              <a:rPr lang="ru-RU" sz="1800" dirty="0" smtClean="0">
                <a:latin typeface="Arial" pitchFamily="34" charset="0"/>
                <a:cs typeface="Arial" pitchFamily="34" charset="0"/>
              </a:rPr>
              <a:t>      Численный состав объединения может быть уменьшен при включении в него учащихся с ограниченными возможностями здоровья и (или) детей-инвалидов, инвалидов.</a:t>
            </a:r>
            <a:endParaRPr lang="ru-RU" sz="1800" dirty="0" smtClean="0"/>
          </a:p>
          <a:p>
            <a:endParaRPr lang="ru-RU" sz="1800" dirty="0"/>
          </a:p>
        </p:txBody>
      </p:sp>
      <p:sp>
        <p:nvSpPr>
          <p:cNvPr id="4" name="Нижний колонтитул 3"/>
          <p:cNvSpPr>
            <a:spLocks noGrp="1"/>
          </p:cNvSpPr>
          <p:nvPr>
            <p:ph type="ftr" sz="quarter" idx="11"/>
          </p:nvPr>
        </p:nvSpPr>
        <p:spPr/>
        <p:txBody>
          <a:bodyPr/>
          <a:lstStyle/>
          <a:p>
            <a:r>
              <a:rPr lang="ru-RU" dirty="0" smtClean="0"/>
              <a:t>Региональный модельный центр дополнительного образования детей Владимирской области</a:t>
            </a:r>
            <a:endParaRPr lang="ru-RU"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1450</TotalTime>
  <Words>4276</Words>
  <Application>Microsoft Office PowerPoint</Application>
  <PresentationFormat>Произвольный</PresentationFormat>
  <Paragraphs>351</Paragraphs>
  <Slides>34</Slides>
  <Notes>0</Notes>
  <HiddenSlides>0</HiddenSlides>
  <MMClips>0</MMClips>
  <ScaleCrop>false</ScaleCrop>
  <HeadingPairs>
    <vt:vector size="4" baseType="variant">
      <vt:variant>
        <vt:lpstr>Тема</vt:lpstr>
      </vt:variant>
      <vt:variant>
        <vt:i4>2</vt:i4>
      </vt:variant>
      <vt:variant>
        <vt:lpstr>Заголовки слайдов</vt:lpstr>
      </vt:variant>
      <vt:variant>
        <vt:i4>34</vt:i4>
      </vt:variant>
    </vt:vector>
  </HeadingPairs>
  <TitlesOfParts>
    <vt:vector size="36" baseType="lpstr">
      <vt:lpstr>Office Theme</vt:lpstr>
      <vt:lpstr>Тема Office</vt:lpstr>
      <vt:lpstr>Слайд 1</vt:lpstr>
      <vt:lpstr>Направленности дополнительных общеобразовательных общеразвивающих программ (ДООП)</vt:lpstr>
      <vt:lpstr> Уровни сложности ДООП   (соответствие возрасту детей, сроку реализации, сроку освоения ДООП, целям, задачам ДООП)</vt:lpstr>
      <vt:lpstr>Уровни  сложности программы</vt:lpstr>
      <vt:lpstr>Структура ДООП        Шаг 3.Соблюдаем структуру.</vt:lpstr>
      <vt:lpstr>Титульный лист</vt:lpstr>
      <vt:lpstr>Слайд 7</vt:lpstr>
      <vt:lpstr>Раздел 1. Комплекс основных характеристик 1.1.Пояснительная записка</vt:lpstr>
      <vt:lpstr>  Пояснительная записка  </vt:lpstr>
      <vt:lpstr>Пояснительная записка. Нормативно-правовое обеспечение программы</vt:lpstr>
      <vt:lpstr>Слайд 11</vt:lpstr>
      <vt:lpstr>Пояснительная записка. Актуальность</vt:lpstr>
      <vt:lpstr>Пояснительная записка. Новизна</vt:lpstr>
      <vt:lpstr>Пояснительная записка. Педагогическая целесообразность</vt:lpstr>
      <vt:lpstr>Слайд 15</vt:lpstr>
      <vt:lpstr>Цель</vt:lpstr>
      <vt:lpstr>Задачи</vt:lpstr>
      <vt:lpstr>Слайд 18</vt:lpstr>
      <vt:lpstr>Слайд 19</vt:lpstr>
      <vt:lpstr>1.3.Содержание программы</vt:lpstr>
      <vt:lpstr>1.3.Содержание учебного плана (год обучения)</vt:lpstr>
      <vt:lpstr>Планируемые результаты = Диагностики</vt:lpstr>
      <vt:lpstr>1.4.Планируемые результаты</vt:lpstr>
      <vt:lpstr> Раздел 2. Комплекс организационно - педагогических условий  </vt:lpstr>
      <vt:lpstr> Раздел 2.Условия реализации программы</vt:lpstr>
      <vt:lpstr>2.2.Условия реализации программы</vt:lpstr>
      <vt:lpstr>2.3.Формы аттестации</vt:lpstr>
      <vt:lpstr>Слайд 28</vt:lpstr>
      <vt:lpstr>2.4.Оценочные материалы</vt:lpstr>
      <vt:lpstr>Слайд 30</vt:lpstr>
      <vt:lpstr>2.5.Методическе материалы</vt:lpstr>
      <vt:lpstr>Методические материалы</vt:lpstr>
      <vt:lpstr>2.6.Список использованной литературы</vt:lpstr>
      <vt:lpstr>Список литературы</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Екатерина Золотова</dc:creator>
  <cp:lastModifiedBy>User</cp:lastModifiedBy>
  <cp:revision>301</cp:revision>
  <dcterms:created xsi:type="dcterms:W3CDTF">2021-01-12T09:32:38Z</dcterms:created>
  <dcterms:modified xsi:type="dcterms:W3CDTF">2023-04-27T06:06:55Z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2020-11-22T00:00:00Z</vt:filetime>
  </property>
  <property fmtid="{D5CDD505-2E9C-101B-9397-08002B2CF9AE}" pid="3" name="Creator">
    <vt:lpwstr>Microsoft® PowerPoint® 2016</vt:lpwstr>
  </property>
  <property fmtid="{D5CDD505-2E9C-101B-9397-08002B2CF9AE}" pid="4" name="LastSaved">
    <vt:filetime>2021-01-12T00:00:00Z</vt:filetime>
  </property>
</Properties>
</file>