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8" r:id="rId4"/>
    <p:sldId id="277" r:id="rId5"/>
    <p:sldId id="263" r:id="rId6"/>
    <p:sldId id="259" r:id="rId7"/>
    <p:sldId id="273" r:id="rId8"/>
    <p:sldId id="274" r:id="rId9"/>
    <p:sldId id="261" r:id="rId10"/>
    <p:sldId id="262" r:id="rId11"/>
    <p:sldId id="275" r:id="rId12"/>
    <p:sldId id="264" r:id="rId13"/>
    <p:sldId id="266" r:id="rId14"/>
    <p:sldId id="278" r:id="rId15"/>
    <p:sldId id="268" r:id="rId16"/>
    <p:sldId id="267" r:id="rId17"/>
    <p:sldId id="279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599D"/>
    <a:srgbClr val="0066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06" autoAdjust="0"/>
    <p:restoredTop sz="94624" autoAdjust="0"/>
  </p:normalViewPr>
  <p:slideViewPr>
    <p:cSldViewPr>
      <p:cViewPr varScale="1">
        <p:scale>
          <a:sx n="83" d="100"/>
          <a:sy n="83" d="100"/>
        </p:scale>
        <p:origin x="1493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218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4F0066-3251-468A-995C-0F88E0C7277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C5021B-CDDC-496F-BF37-E14B160AE8D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E30C63-5018-4ED3-9CB0-0A1BEE6586A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BFDA2D-1607-40D3-A7A3-1265505A4AB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DFDA66-1C25-4E38-A4DB-8AAD7D05128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0F0EDE-5E37-4224-9765-E0D23C6C434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069406-20BC-4B1E-97CD-21423B3B177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FA3047-00EA-47E4-BE42-D2E5EE05B53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A62415-A7B5-42B6-879F-6365810E329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CC071-4108-4C81-9944-19375E0D1BD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0A07B9-BB94-490B-A65B-D7AB58D62C4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F836BBB-4DF6-4918-9848-62022971F1EA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&#1056;&#1072;&#1073;&#1086;&#1095;&#1080;&#1081;%20&#1089;&#1090;&#1086;&#1083;\&#1089;%20&#1088;&#1072;&#1073;&#1086;&#1095;&#1077;&#1075;&#1086;%20&#1089;&#1090;&#1086;&#1083;&#1072;%2010\&#1042;&#1067;&#1055;&#1059;&#1057;&#1050;\&#1042;&#1099;&#1087;&#1091;&#1089;&#1082;%208%20&#1075;&#1088;\&#1042;&#1061;&#1054;&#1044;%20-%20&#1044;&#1048;&#1057;&#1050;\01.&#1082;&#1088;&#1072;&#1089;&#1080;&#1074;&#1077;&#1081;&#1096;&#1072;&#1103;%20&#1084;&#1091;&#1079;&#1099;&#1082;&#1072;.mp3" TargetMode="Externa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285728"/>
            <a:ext cx="7929618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МУЗЫКАЛЬНОЕ ВОСПИТАНИЕ В СЕМЬЕ </a:t>
            </a:r>
            <a:endParaRPr lang="ru-RU" sz="3600" b="1" i="1" spc="50" dirty="0">
              <a:ln w="12700" cmpd="sng">
                <a:solidFill>
                  <a:srgbClr val="002060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5661579ba1e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71942"/>
            <a:ext cx="3000396" cy="2544261"/>
          </a:xfrm>
          <a:prstGeom prst="rect">
            <a:avLst/>
          </a:prstGeom>
          <a:noFill/>
        </p:spPr>
      </p:pic>
      <p:pic>
        <p:nvPicPr>
          <p:cNvPr id="6" name="01.красивейшая музы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286520"/>
            <a:ext cx="304800" cy="3048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486057"/>
            <a:ext cx="3823880" cy="3823880"/>
          </a:xfrm>
          <a:prstGeom prst="rect">
            <a:avLst/>
          </a:prstGeom>
          <a:ln>
            <a:solidFill>
              <a:srgbClr val="0000CC"/>
            </a:solidFill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173835" y="5667990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</a:t>
            </a:r>
          </a:p>
          <a:p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руководитель </a:t>
            </a:r>
          </a:p>
          <a:p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Афанасьева С.В.</a:t>
            </a:r>
            <a:endParaRPr lang="ru-RU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5661579ba1e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666634" y="5333392"/>
            <a:ext cx="1477366" cy="1365355"/>
          </a:xfrm>
          <a:prstGeom prst="rect">
            <a:avLst/>
          </a:prstGeom>
          <a:noFill/>
          <a:ln/>
        </p:spPr>
      </p:pic>
      <p:sp>
        <p:nvSpPr>
          <p:cNvPr id="5" name="Прямоугольник 4"/>
          <p:cNvSpPr/>
          <p:nvPr/>
        </p:nvSpPr>
        <p:spPr>
          <a:xfrm>
            <a:off x="539552" y="260648"/>
            <a:ext cx="828092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 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детских музыкальных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инструментах</a:t>
            </a:r>
          </a:p>
          <a:p>
            <a:endParaRPr lang="ru-RU" sz="24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Вызывает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ребёнка большой интерес. Ими широко надо пользоваться в семье, вовлекая тем самым малыша в сферу музыки, помогая развитию его творческих способностей. Детские инструменты должны звучать чисто, быть доступными детям по своему размеру, весу, простыми по конструкции, достаточно прочными.</a:t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раннем и младшем дошкольном возрасте применяют погремушки, колокольчики, дудочки, маленькие бубны. Надо помнить, что в этом возрасте необходимо особенно бережно относиться к слуху малыша.</a:t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Старшие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дошкольники должны знать названия инструментов, характер звучания (цитра по звучанию нежная, мягкая; металлофон звенящий; аккордеон звучный; тарелки звонкие, громкие; барабан гремящий), правила хранения инструментов, правила пользования. 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подготовительной группы должны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играть индивидуально простейшие песенки, импровизировать ритмические и мелодические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попевки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44624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i="1" dirty="0" smtClean="0">
                <a:solidFill>
                  <a:srgbClr val="002060"/>
                </a:solidFill>
                <a:latin typeface="Ampir Deco" pitchFamily="2" charset="0"/>
              </a:rPr>
              <a:t> </a:t>
            </a:r>
            <a:r>
              <a:rPr lang="ru-RU" dirty="0">
                <a:solidFill>
                  <a:srgbClr val="002060"/>
                </a:solidFill>
                <a:latin typeface="Ampir Deco" pitchFamily="2" charset="0"/>
              </a:rPr>
              <a:t> </a:t>
            </a:r>
            <a:r>
              <a:rPr lang="ru-RU" sz="2400" b="1" i="1" dirty="0" smtClean="0">
                <a:solidFill>
                  <a:srgbClr val="FF0000"/>
                </a:solidFill>
                <a:latin typeface="Ampir Deco" pitchFamily="2" charset="0"/>
              </a:rPr>
              <a:t>Для </a:t>
            </a:r>
            <a:r>
              <a:rPr lang="ru-RU" sz="2400" b="1" i="1" dirty="0">
                <a:solidFill>
                  <a:srgbClr val="FF0000"/>
                </a:solidFill>
                <a:latin typeface="Ampir Deco" pitchFamily="2" charset="0"/>
              </a:rPr>
              <a:t>того, чтобы музыкальное развитие ребёнка было эффективным, нужно</a:t>
            </a:r>
            <a:r>
              <a:rPr lang="ru-RU" sz="2400" b="1" i="1" dirty="0" smtClean="0">
                <a:solidFill>
                  <a:srgbClr val="FF0000"/>
                </a:solidFill>
                <a:latin typeface="Ampir Deco" pitchFamily="2" charset="0"/>
              </a:rPr>
              <a:t>:</a:t>
            </a:r>
          </a:p>
          <a:p>
            <a:pPr marL="0" indent="0" algn="ctr">
              <a:buNone/>
            </a:pPr>
            <a:r>
              <a:rPr lang="ru-RU" sz="2400" i="1" dirty="0">
                <a:solidFill>
                  <a:srgbClr val="FF0000"/>
                </a:solidFill>
                <a:latin typeface="Ampir Deco" pitchFamily="2" charset="0"/>
              </a:rPr>
              <a:t/>
            </a:r>
            <a:br>
              <a:rPr lang="ru-RU" sz="2400" i="1" dirty="0">
                <a:solidFill>
                  <a:srgbClr val="FF0000"/>
                </a:solidFill>
                <a:latin typeface="Ampir Deco" pitchFamily="2" charset="0"/>
              </a:rPr>
            </a:br>
            <a:r>
              <a:rPr lang="ru-RU" sz="2000" b="1" dirty="0">
                <a:solidFill>
                  <a:srgbClr val="FF0000"/>
                </a:solidFill>
                <a:latin typeface="Ampir Deco" pitchFamily="2" charset="0"/>
              </a:rPr>
              <a:t>1)</a:t>
            </a:r>
            <a:r>
              <a:rPr lang="ru-RU" sz="2000" dirty="0">
                <a:solidFill>
                  <a:srgbClr val="002060"/>
                </a:solidFill>
                <a:latin typeface="Ampir Deco" pitchFamily="2" charset="0"/>
              </a:rPr>
              <a:t>Постоянно следить, чтобы ребёнок правильно произносил слова, если в речи есть дефекты, вовремя обратиться к логопеду, к лор врачу, если сильно возбуждается без причин- к невропатологу.</a:t>
            </a:r>
            <a:br>
              <a:rPr lang="ru-RU" sz="2000" dirty="0">
                <a:solidFill>
                  <a:srgbClr val="002060"/>
                </a:solidFill>
                <a:latin typeface="Ampir Deco" pitchFamily="2" charset="0"/>
              </a:rPr>
            </a:br>
            <a:r>
              <a:rPr lang="ru-RU" sz="2000" b="1" dirty="0">
                <a:solidFill>
                  <a:srgbClr val="FF0000"/>
                </a:solidFill>
                <a:latin typeface="Ampir Deco" pitchFamily="2" charset="0"/>
              </a:rPr>
              <a:t>2)</a:t>
            </a:r>
            <a:r>
              <a:rPr lang="ru-RU" sz="2000" dirty="0">
                <a:solidFill>
                  <a:srgbClr val="002060"/>
                </a:solidFill>
                <a:latin typeface="Ampir Deco" pitchFamily="2" charset="0"/>
              </a:rPr>
              <a:t>Следить за музыкальным словарем ребёнка, добиваться увеличения количества употребляемых им эмоционально - выразительных слов, объяснять каждое непонятное музыкальное слово или предложение.</a:t>
            </a:r>
            <a:br>
              <a:rPr lang="ru-RU" sz="2000" dirty="0">
                <a:solidFill>
                  <a:srgbClr val="002060"/>
                </a:solidFill>
                <a:latin typeface="Ampir Deco" pitchFamily="2" charset="0"/>
              </a:rPr>
            </a:br>
            <a:r>
              <a:rPr lang="ru-RU" sz="2000" b="1" dirty="0">
                <a:solidFill>
                  <a:srgbClr val="FF0000"/>
                </a:solidFill>
                <a:latin typeface="Ampir Deco" pitchFamily="2" charset="0"/>
              </a:rPr>
              <a:t>3)</a:t>
            </a:r>
            <a:r>
              <a:rPr lang="ru-RU" sz="2000" dirty="0">
                <a:solidFill>
                  <a:srgbClr val="002060"/>
                </a:solidFill>
                <a:latin typeface="Ampir Deco" pitchFamily="2" charset="0"/>
              </a:rPr>
              <a:t>Читать детям стихи, сказки, рассказы о детстве, творчестве композиторов.</a:t>
            </a:r>
            <a:br>
              <a:rPr lang="ru-RU" sz="2000" dirty="0">
                <a:solidFill>
                  <a:srgbClr val="002060"/>
                </a:solidFill>
                <a:latin typeface="Ampir Deco" pitchFamily="2" charset="0"/>
              </a:rPr>
            </a:br>
            <a:r>
              <a:rPr lang="ru-RU" sz="2000" b="1" dirty="0">
                <a:solidFill>
                  <a:srgbClr val="FF0000"/>
                </a:solidFill>
                <a:latin typeface="Ampir Deco" pitchFamily="2" charset="0"/>
              </a:rPr>
              <a:t>4)</a:t>
            </a:r>
            <a:r>
              <a:rPr lang="ru-RU" sz="2000" dirty="0">
                <a:solidFill>
                  <a:srgbClr val="002060"/>
                </a:solidFill>
                <a:latin typeface="Ampir Deco" pitchFamily="2" charset="0"/>
              </a:rPr>
              <a:t> Петь, играть, танцевать вместе с детьми под музыку и без.</a:t>
            </a:r>
            <a:br>
              <a:rPr lang="ru-RU" sz="2000" dirty="0">
                <a:solidFill>
                  <a:srgbClr val="002060"/>
                </a:solidFill>
                <a:latin typeface="Ampir Deco" pitchFamily="2" charset="0"/>
              </a:rPr>
            </a:br>
            <a:r>
              <a:rPr lang="ru-RU" sz="2000" b="1" dirty="0">
                <a:solidFill>
                  <a:srgbClr val="FF0000"/>
                </a:solidFill>
                <a:latin typeface="Ampir Deco" pitchFamily="2" charset="0"/>
              </a:rPr>
              <a:t>5)</a:t>
            </a:r>
            <a:r>
              <a:rPr lang="ru-RU" sz="2000" dirty="0">
                <a:solidFill>
                  <a:srgbClr val="002060"/>
                </a:solidFill>
                <a:latin typeface="Ampir Deco" pitchFamily="2" charset="0"/>
              </a:rPr>
              <a:t>Ходить всей семьёй в театры, цирк на детские музыкальные представления, оперу, балет, если нет возможности посещать их, купить диски с музыкальными произведениями и смотреть их вместе с детьми.</a:t>
            </a:r>
            <a:br>
              <a:rPr lang="ru-RU" sz="2000" dirty="0">
                <a:solidFill>
                  <a:srgbClr val="002060"/>
                </a:solidFill>
                <a:latin typeface="Ampir Deco" pitchFamily="2" charset="0"/>
              </a:rPr>
            </a:br>
            <a:r>
              <a:rPr lang="ru-RU" sz="2000" b="1" dirty="0">
                <a:solidFill>
                  <a:srgbClr val="FF0000"/>
                </a:solidFill>
                <a:latin typeface="Ampir Deco" pitchFamily="2" charset="0"/>
              </a:rPr>
              <a:t>6)</a:t>
            </a:r>
            <a:r>
              <a:rPr lang="ru-RU" sz="2000" dirty="0">
                <a:solidFill>
                  <a:srgbClr val="002060"/>
                </a:solidFill>
                <a:latin typeface="Ampir Deco" pitchFamily="2" charset="0"/>
              </a:rPr>
              <a:t>Не сравнивать музыкальные способности своего ребёнка с другими детьми.</a:t>
            </a:r>
            <a:r>
              <a:rPr lang="ru-RU" sz="2000" dirty="0"/>
              <a:t/>
            </a:r>
            <a:br>
              <a:rPr lang="ru-RU" sz="2000" dirty="0"/>
            </a:br>
            <a:endParaRPr lang="ru-RU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Picture 4" descr="5661579ba1e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475247" y="5517232"/>
            <a:ext cx="1656184" cy="1230459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60648"/>
            <a:ext cx="842968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Ampir Deco" pitchFamily="2" charset="0"/>
              </a:rPr>
              <a:t>Родителям можно завести "Дневник музыкального развития ребёнка", где</a:t>
            </a:r>
            <a:r>
              <a:rPr lang="ru-RU" sz="2000" b="1" dirty="0" smtClean="0">
                <a:solidFill>
                  <a:srgbClr val="FF0000"/>
                </a:solidFill>
                <a:latin typeface="Ampir Deco" pitchFamily="2" charset="0"/>
              </a:rPr>
              <a:t>:</a:t>
            </a:r>
          </a:p>
          <a:p>
            <a:r>
              <a:rPr lang="ru-RU" sz="2000" b="1" dirty="0">
                <a:solidFill>
                  <a:srgbClr val="FF0000"/>
                </a:solidFill>
                <a:latin typeface="Ampir Deco" pitchFamily="2" charset="0"/>
              </a:rPr>
              <a:t/>
            </a:r>
            <a:br>
              <a:rPr lang="ru-RU" sz="2000" b="1" dirty="0">
                <a:solidFill>
                  <a:srgbClr val="FF0000"/>
                </a:solidFill>
                <a:latin typeface="Ampir Deco" pitchFamily="2" charset="0"/>
              </a:rPr>
            </a:br>
            <a:r>
              <a:rPr lang="ru-RU" sz="2000" b="1" dirty="0">
                <a:solidFill>
                  <a:srgbClr val="FF0000"/>
                </a:solidFill>
                <a:latin typeface="Ampir Deco" pitchFamily="2" charset="0"/>
              </a:rPr>
              <a:t>1)</a:t>
            </a:r>
            <a:r>
              <a:rPr lang="ru-RU" sz="2000" dirty="0">
                <a:solidFill>
                  <a:srgbClr val="002060"/>
                </a:solidFill>
                <a:latin typeface="Ampir Deco" pitchFamily="2" charset="0"/>
              </a:rPr>
              <a:t>Отмечать развитие ребёнка от самого рождения ежегодно; помещать фотографии ребёнка, когда он поёт, танцует или слушает музыку; снимать ребёнка на видео фильм, записывать его выступления; отмечать его успешные и неудачные выступления в концертах, праздниках, конкурсах.</a:t>
            </a:r>
            <a:br>
              <a:rPr lang="ru-RU" sz="2000" dirty="0">
                <a:solidFill>
                  <a:srgbClr val="002060"/>
                </a:solidFill>
                <a:latin typeface="Ampir Deco" pitchFamily="2" charset="0"/>
              </a:rPr>
            </a:br>
            <a:r>
              <a:rPr lang="ru-RU" sz="2000" b="1" dirty="0">
                <a:solidFill>
                  <a:srgbClr val="FF0000"/>
                </a:solidFill>
                <a:latin typeface="Ampir Deco" pitchFamily="2" charset="0"/>
              </a:rPr>
              <a:t>2) </a:t>
            </a:r>
            <a:r>
              <a:rPr lang="ru-RU" sz="2000" dirty="0">
                <a:solidFill>
                  <a:srgbClr val="002060"/>
                </a:solidFill>
                <a:latin typeface="Ampir Deco" pitchFamily="2" charset="0"/>
              </a:rPr>
              <a:t>Лучшие рисунки ребёнка на сюжет услышанных песен, музыкальных произведений, место нахождения самого ребёнка на рисунке среди героев.</a:t>
            </a:r>
            <a:br>
              <a:rPr lang="ru-RU" sz="2000" dirty="0">
                <a:solidFill>
                  <a:srgbClr val="002060"/>
                </a:solidFill>
                <a:latin typeface="Ampir Deco" pitchFamily="2" charset="0"/>
              </a:rPr>
            </a:br>
            <a:r>
              <a:rPr lang="ru-RU" sz="2000" b="1" dirty="0">
                <a:solidFill>
                  <a:srgbClr val="FF0000"/>
                </a:solidFill>
                <a:latin typeface="Ampir Deco" pitchFamily="2" charset="0"/>
              </a:rPr>
              <a:t>3)</a:t>
            </a:r>
            <a:r>
              <a:rPr lang="ru-RU" sz="2000" dirty="0">
                <a:solidFill>
                  <a:srgbClr val="002060"/>
                </a:solidFill>
                <a:latin typeface="Ampir Deco" pitchFamily="2" charset="0"/>
              </a:rPr>
              <a:t> Игровые задания типа:</a:t>
            </a:r>
            <a:br>
              <a:rPr lang="ru-RU" sz="2000" dirty="0">
                <a:solidFill>
                  <a:srgbClr val="002060"/>
                </a:solidFill>
                <a:latin typeface="Ampir Deco" pitchFamily="2" charset="0"/>
              </a:rPr>
            </a:br>
            <a:r>
              <a:rPr lang="ru-RU" sz="2000" b="1" dirty="0">
                <a:solidFill>
                  <a:srgbClr val="FF0000"/>
                </a:solidFill>
                <a:latin typeface="Ampir Deco" pitchFamily="2" charset="0"/>
              </a:rPr>
              <a:t>а)</a:t>
            </a:r>
            <a:r>
              <a:rPr lang="ru-RU" sz="2000" dirty="0">
                <a:solidFill>
                  <a:srgbClr val="002060"/>
                </a:solidFill>
                <a:latin typeface="Ampir Deco" pitchFamily="2" charset="0"/>
              </a:rPr>
              <a:t> какой песней порадуешь маму, папу, бабушку, дедушку.</a:t>
            </a:r>
            <a:br>
              <a:rPr lang="ru-RU" sz="2000" dirty="0">
                <a:solidFill>
                  <a:srgbClr val="002060"/>
                </a:solidFill>
                <a:latin typeface="Ampir Deco" pitchFamily="2" charset="0"/>
              </a:rPr>
            </a:br>
            <a:r>
              <a:rPr lang="ru-RU" sz="2000" b="1" dirty="0">
                <a:solidFill>
                  <a:srgbClr val="FF0000"/>
                </a:solidFill>
                <a:latin typeface="Ampir Deco" pitchFamily="2" charset="0"/>
              </a:rPr>
              <a:t>б)</a:t>
            </a:r>
            <a:r>
              <a:rPr lang="ru-RU" sz="2000" dirty="0">
                <a:solidFill>
                  <a:srgbClr val="002060"/>
                </a:solidFill>
                <a:latin typeface="Ampir Deco" pitchFamily="2" charset="0"/>
              </a:rPr>
              <a:t> какой танец станцуешь для сестры или брата.</a:t>
            </a:r>
            <a:br>
              <a:rPr lang="ru-RU" sz="2000" dirty="0">
                <a:solidFill>
                  <a:srgbClr val="002060"/>
                </a:solidFill>
                <a:latin typeface="Ampir Deco" pitchFamily="2" charset="0"/>
              </a:rPr>
            </a:br>
            <a:r>
              <a:rPr lang="ru-RU" sz="2000" b="1" dirty="0">
                <a:solidFill>
                  <a:srgbClr val="FF0000"/>
                </a:solidFill>
                <a:latin typeface="Ampir Deco" pitchFamily="2" charset="0"/>
              </a:rPr>
              <a:t>в)</a:t>
            </a:r>
            <a:r>
              <a:rPr lang="ru-RU" sz="2000" dirty="0">
                <a:solidFill>
                  <a:srgbClr val="002060"/>
                </a:solidFill>
                <a:latin typeface="Ampir Deco" pitchFamily="2" charset="0"/>
              </a:rPr>
              <a:t> какие песни о животных, птицах знакомы. Изобразить танец под музыку </a:t>
            </a:r>
            <a:r>
              <a:rPr lang="ru-RU" sz="2000" dirty="0" err="1">
                <a:solidFill>
                  <a:srgbClr val="002060"/>
                </a:solidFill>
                <a:latin typeface="Ampir Deco" pitchFamily="2" charset="0"/>
              </a:rPr>
              <a:t>зверобики</a:t>
            </a:r>
            <a:r>
              <a:rPr lang="ru-RU" sz="2000" dirty="0">
                <a:solidFill>
                  <a:srgbClr val="002060"/>
                </a:solidFill>
                <a:latin typeface="Ampir Deco" pitchFamily="2" charset="0"/>
              </a:rPr>
              <a:t>.</a:t>
            </a:r>
            <a:br>
              <a:rPr lang="ru-RU" sz="2000" dirty="0">
                <a:solidFill>
                  <a:srgbClr val="002060"/>
                </a:solidFill>
                <a:latin typeface="Ampir Deco" pitchFamily="2" charset="0"/>
              </a:rPr>
            </a:br>
            <a:endParaRPr lang="ru-RU" sz="2000" dirty="0" smtClean="0">
              <a:solidFill>
                <a:srgbClr val="002060"/>
              </a:solidFill>
              <a:latin typeface="Ampir Deco" pitchFamily="2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Ampir Deco" pitchFamily="2" charset="0"/>
              </a:rPr>
              <a:t>Задания </a:t>
            </a:r>
            <a:r>
              <a:rPr lang="ru-RU" sz="2000" dirty="0">
                <a:solidFill>
                  <a:srgbClr val="002060"/>
                </a:solidFill>
                <a:latin typeface="Ampir Deco" pitchFamily="2" charset="0"/>
              </a:rPr>
              <a:t>усложняются с каждым годом.</a:t>
            </a:r>
          </a:p>
          <a:p>
            <a:pPr eaLnBrk="1" hangingPunct="1"/>
            <a:endParaRPr lang="ru-RU" sz="20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mpir Deco" pitchFamily="2" charset="0"/>
            </a:endParaRPr>
          </a:p>
        </p:txBody>
      </p:sp>
      <p:pic>
        <p:nvPicPr>
          <p:cNvPr id="5" name="Picture 4" descr="5661579ba1e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588224" y="4869160"/>
            <a:ext cx="2214546" cy="1878531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4370" y="260647"/>
            <a:ext cx="8928992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mpir Deco" pitchFamily="2" charset="0"/>
              </a:rPr>
              <a:t>      </a:t>
            </a:r>
          </a:p>
          <a:p>
            <a:endParaRPr lang="ru-RU" sz="2000" b="1" dirty="0">
              <a:solidFill>
                <a:schemeClr val="accent6">
                  <a:lumMod val="50000"/>
                </a:schemeClr>
              </a:solidFill>
              <a:latin typeface="Ampir Deco" pitchFamily="2" charset="0"/>
            </a:endParaRPr>
          </a:p>
          <a:p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Ampir Deco" pitchFamily="2" charset="0"/>
            </a:endParaRP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mpir Deco" pitchFamily="2" charset="0"/>
              </a:rPr>
              <a:t>                                  </a:t>
            </a:r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Ampir Deco" pitchFamily="2" charset="0"/>
            </a:endParaRP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Учитесь танцевать»</a:t>
            </a:r>
            <a:endParaRPr lang="ru-RU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Игровой материал</a:t>
            </a:r>
            <a:r>
              <a:rPr lang="ru-RU" sz="20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Большая кукла и маленькие (по числу играющих).</a:t>
            </a:r>
          </a:p>
          <a:p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Ход игры</a:t>
            </a:r>
            <a:r>
              <a:rPr lang="ru-RU" sz="2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взрослого в руках большая кукла, у детей – маленькие. Взрослый отбивает ритмический рисунок своей куклой по столу, дети повторяют его своими куклами.</a:t>
            </a:r>
          </a:p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«Громко 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тихо»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Игровой материал:</a:t>
            </a:r>
            <a:r>
              <a:rPr lang="ru-RU" sz="20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Два кубика: большой и маленький.</a:t>
            </a:r>
          </a:p>
          <a:p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Ход игры: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0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1-й вариант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Детям предлагается спеть песню или послушать песню в записи, после прослушивания дети показывают кубик большой – громко, маленький – тихо.</a:t>
            </a:r>
          </a:p>
          <a:p>
            <a:r>
              <a:rPr lang="ru-RU" sz="20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2-й вариант: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Громко или тихо сказать своё имя, помяукать, похрюкать. Взрослый исполняет громко 1-ю часть и тихо 2-ю. На форте дети хлопают в ладоши, на пиано – выполняют</a:t>
            </a:r>
          </a:p>
          <a:p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«фонарики». Можно использовать любые движения. Игра проводится сначала только по показу взрослого.</a:t>
            </a:r>
          </a:p>
          <a:p>
            <a:pPr algn="just"/>
            <a:endParaRPr lang="ru-RU" sz="2000" dirty="0">
              <a:solidFill>
                <a:srgbClr val="002060"/>
              </a:solidFill>
              <a:latin typeface="Ampir Deco" pitchFamily="2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577481"/>
              </p:ext>
            </p:extLst>
          </p:nvPr>
        </p:nvGraphicFramePr>
        <p:xfrm>
          <a:off x="107504" y="0"/>
          <a:ext cx="8928992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289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00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1B599D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 хотела бы предложить Вам небольшую подборку музыкальных игр. Они очень просты и не требуют специальной подготовки, поэтому в эти игры вы можете играть со своими детьми дома, на семейных праздниках,  по дороге в детский сад.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5008" y="260648"/>
            <a:ext cx="892899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5">
                    <a:lumMod val="10000"/>
                  </a:schemeClr>
                </a:solidFill>
                <a:latin typeface="Ampir Deco" pitchFamily="2" charset="0"/>
              </a:rPr>
              <a:t>.</a:t>
            </a: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     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«Нарисуй песню»</a:t>
            </a:r>
            <a:endParaRPr lang="ru-RU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Учить определять характер музыки и предавать свои впечатления в рисунке.</a:t>
            </a:r>
          </a:p>
          <a:p>
            <a:r>
              <a:rPr lang="ru-RU" sz="20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Игровой материал: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Любая песня, альбомный лист, карандаши или фломастеры.</a:t>
            </a:r>
          </a:p>
          <a:p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Ход игры: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Предложить детям передать содержание любимой песни при помощи рисунка. Во время рисования, звучит эта песня.</a:t>
            </a:r>
          </a:p>
          <a:p>
            <a:pPr algn="just"/>
            <a:endParaRPr lang="ru-RU" sz="2000" dirty="0">
              <a:solidFill>
                <a:srgbClr val="002060"/>
              </a:solidFill>
              <a:latin typeface="Ampir Deco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212976"/>
            <a:ext cx="3067050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16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3a64a7368f2f89abcaa7f496b0b7cb4c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4954924"/>
            <a:ext cx="1872208" cy="1693402"/>
          </a:xfrm>
          <a:prstGeom prst="rect">
            <a:avLst/>
          </a:prstGeom>
        </p:spPr>
      </p:pic>
      <p:pic>
        <p:nvPicPr>
          <p:cNvPr id="9" name="Рисунок 8" descr="aa81a3faa763ddf8dcdcae8175b3a47b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96336" y="116632"/>
            <a:ext cx="1047750" cy="10477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528" y="456147"/>
            <a:ext cx="856895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Ampir Deco" pitchFamily="2" charset="0"/>
              </a:rPr>
              <a:t>     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«Громко 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тихо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запоём»</a:t>
            </a:r>
            <a:endParaRPr lang="ru-RU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Игровой материал:</a:t>
            </a:r>
            <a:r>
              <a:rPr lang="ru-RU" sz="2000" b="1" i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Любая игрушка.</a:t>
            </a:r>
          </a:p>
          <a:p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Ход игры: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Ребенок закрывает глаза или выходит из комнаты. Взрослый прячет игрушку, ребенок должен найти её, руководствуясь громкостью звучания песни, которую поёт взрослый: звучание песни усиливается по мере приближения ребенка к месту, где находится игрушка или ослабевает по мере удаления от неё. Если ребёнок успешно находит игрушку, при повторении игры взрослый с ребенком меняется ролями.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«Угадай мелодию»</a:t>
            </a:r>
            <a:endParaRPr lang="ru-RU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Игровой материал: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записи песен, фишки.</a:t>
            </a:r>
          </a:p>
          <a:p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Ход игры: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Исполняется мелодия песни или проигрывается в записи, дети по услышанной мелодии узнают песню и поют вместе с взрослым. За правильно угаданную мелодию участник игры получает фишку. Выигрывает тот, у кого больше фишек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56503" y="260648"/>
            <a:ext cx="8352928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4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endParaRPr lang="ru-RU" sz="2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«Танцы 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сказочных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персонажей»</a:t>
            </a:r>
            <a:endParaRPr lang="ru-RU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Ход 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игры: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Взрослый предлагает ребенку станцевать танец так, как его бы станцевали сказочные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персонажи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Родителям, желающим развивать творческий потенциал ребенка, надо вести себя с ребенком на равных. Во всяком случае, фантазировать, в играх с детьми. Ребенок, с его необычной тонкой восприимчивостью, должен почувствовать, что вам нравится фантазировать, выдумывать, играть. Что вы, как и он, получаете от всего этого удовольствие.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Только тогда он раскроется, будет искать творческий момент в любом деле. И наконец, будет сам придумывать новые игры.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Детство – самая счастливая пора жизни. Яркость и богатство впечатлений остаются в памяти навсегда. Праздники детства … они греют нас своим светом всю жизнь! Считается, что ребенок, с раннего возраста погруженный в атмосферу радости, вырастет более устойчивым ко многим неожиданным ситуациям, будет менее подвержен стрессам и разочарованиям.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67544" y="2204864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4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endParaRPr lang="ru-RU" sz="2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СПАСИБО ЗА ВНИМАНИЕ</a:t>
            </a:r>
            <a:endParaRPr lang="ru-RU" sz="4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73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714348" y="500042"/>
            <a:ext cx="8229600" cy="2786082"/>
          </a:xfrm>
        </p:spPr>
        <p:txBody>
          <a:bodyPr/>
          <a:lstStyle/>
          <a:p>
            <a:r>
              <a:rPr lang="ru-RU" sz="4000" b="1" i="1" dirty="0" smtClean="0">
                <a:solidFill>
                  <a:srgbClr val="002060"/>
                </a:solidFill>
                <a:latin typeface="Andantino script" pitchFamily="2" charset="0"/>
              </a:rPr>
              <a:t>«Когда начинается музыкальное воспитание в семье?»</a:t>
            </a: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 smtClean="0"/>
              <a:t>                     </a:t>
            </a:r>
            <a:r>
              <a:rPr lang="ru-RU" sz="2400" dirty="0" smtClean="0"/>
              <a:t> </a:t>
            </a:r>
            <a:br>
              <a:rPr lang="ru-RU" sz="2400" dirty="0" smtClean="0"/>
            </a:br>
            <a:r>
              <a:rPr lang="ru-RU" sz="2400" dirty="0" smtClean="0">
                <a:solidFill>
                  <a:srgbClr val="002060"/>
                </a:solidFill>
                <a:latin typeface="Andantino script" pitchFamily="2" charset="0"/>
              </a:rPr>
              <a:t>"</a:t>
            </a:r>
            <a:r>
              <a:rPr lang="ru-RU" sz="2400" i="1" dirty="0" smtClean="0">
                <a:solidFill>
                  <a:srgbClr val="002060"/>
                </a:solidFill>
                <a:latin typeface="Andantino script" pitchFamily="2" charset="0"/>
              </a:rPr>
              <a:t>За </a:t>
            </a:r>
            <a:r>
              <a:rPr lang="ru-RU" sz="2400" i="1" dirty="0">
                <a:solidFill>
                  <a:srgbClr val="002060"/>
                </a:solidFill>
                <a:latin typeface="Andantino script" pitchFamily="2" charset="0"/>
              </a:rPr>
              <a:t>девять месяцев до рождения ребенка... А еще лучше - за девять месяцев до рождения матери</a:t>
            </a:r>
            <a:r>
              <a:rPr lang="ru-RU" sz="2400" dirty="0">
                <a:solidFill>
                  <a:srgbClr val="002060"/>
                </a:solidFill>
                <a:latin typeface="Andantino script" pitchFamily="2" charset="0"/>
              </a:rPr>
              <a:t>".   </a:t>
            </a:r>
            <a:br>
              <a:rPr lang="ru-RU" sz="2400" dirty="0">
                <a:solidFill>
                  <a:srgbClr val="002060"/>
                </a:solidFill>
                <a:latin typeface="Andantino script" pitchFamily="2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Andantino script" pitchFamily="2" charset="0"/>
              </a:rPr>
              <a:t>                                 </a:t>
            </a:r>
            <a:r>
              <a:rPr lang="ru-RU" sz="2400" dirty="0" err="1" smtClean="0">
                <a:solidFill>
                  <a:srgbClr val="002060"/>
                </a:solidFill>
                <a:latin typeface="Andantino script" pitchFamily="2" charset="0"/>
              </a:rPr>
              <a:t>Золтан</a:t>
            </a:r>
            <a:r>
              <a:rPr lang="ru-RU" sz="2400" dirty="0" smtClean="0">
                <a:solidFill>
                  <a:srgbClr val="002060"/>
                </a:solidFill>
                <a:latin typeface="Andantino script" pitchFamily="2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ndantino script" pitchFamily="2" charset="0"/>
              </a:rPr>
              <a:t>Кодаи</a:t>
            </a:r>
            <a:endParaRPr lang="ru-RU" sz="2400" dirty="0">
              <a:ln>
                <a:solidFill>
                  <a:schemeClr val="bg1"/>
                </a:solidFill>
              </a:ln>
              <a:solidFill>
                <a:srgbClr val="002060"/>
              </a:solidFill>
              <a:effectLst/>
              <a:latin typeface="Andantino script" pitchFamily="2" charset="0"/>
            </a:endParaRPr>
          </a:p>
        </p:txBody>
      </p:sp>
      <p:pic>
        <p:nvPicPr>
          <p:cNvPr id="3078" name="Picture 6" descr="5661579ba1e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00414"/>
            <a:ext cx="3500442" cy="3357586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356992"/>
            <a:ext cx="4176464" cy="31007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260648"/>
            <a:ext cx="7758138" cy="2077402"/>
          </a:xfrm>
        </p:spPr>
        <p:txBody>
          <a:bodyPr/>
          <a:lstStyle/>
          <a:p>
            <a:pPr algn="l"/>
            <a:r>
              <a:rPr lang="ru-RU" sz="2800" u="sng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2800" u="sng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800" u="sng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2800" u="sng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800" u="sng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2800" u="sng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800" u="sng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2800" u="sng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800" u="sng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2800" u="sng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3200" b="1" i="1" u="sng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: </a:t>
            </a:r>
            <a:r>
              <a:rPr lang="ru-RU" sz="3200" u="sng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u="sng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Возрождение традиции совместного проживания значимых событий, совместной деятельности и совместной радости через музыкальное воспитание ребёнка в семье</a:t>
            </a:r>
            <a:r>
              <a:rPr lang="ru-RU" sz="3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5124" name="Picture 4" descr="5661579ba1e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4071942"/>
            <a:ext cx="2987675" cy="2535237"/>
          </a:xfrm>
          <a:noFill/>
          <a:ln/>
        </p:spPr>
      </p:pic>
      <p:sp>
        <p:nvSpPr>
          <p:cNvPr id="2" name="Прямоугольник 1"/>
          <p:cNvSpPr/>
          <p:nvPr/>
        </p:nvSpPr>
        <p:spPr>
          <a:xfrm>
            <a:off x="4644008" y="3573016"/>
            <a:ext cx="3744416" cy="3168352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47375" y="230080"/>
            <a:ext cx="76328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solidFill>
                <a:srgbClr val="002060"/>
              </a:solidFill>
              <a:latin typeface="Annabelle" pitchFamily="66" charset="0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nnabelle" pitchFamily="66" charset="0"/>
              </a:rPr>
              <a:t>Задачи </a:t>
            </a:r>
            <a:r>
              <a:rPr lang="ru-RU" sz="2800" b="1" dirty="0">
                <a:solidFill>
                  <a:srgbClr val="FF0000"/>
                </a:solidFill>
                <a:latin typeface="Annabelle" pitchFamily="66" charset="0"/>
              </a:rPr>
              <a:t>музыкального воспитания детей в </a:t>
            </a:r>
            <a:r>
              <a:rPr lang="ru-RU" sz="2800" b="1" dirty="0" smtClean="0">
                <a:solidFill>
                  <a:srgbClr val="FF0000"/>
                </a:solidFill>
                <a:latin typeface="Annabelle" pitchFamily="66" charset="0"/>
              </a:rPr>
              <a:t>семье</a:t>
            </a:r>
            <a:r>
              <a:rPr lang="ru-RU" sz="2800" b="1" dirty="0" smtClean="0">
                <a:solidFill>
                  <a:srgbClr val="FF0000"/>
                </a:solidFill>
                <a:latin typeface="Annabelle" pitchFamily="66" charset="0"/>
              </a:rPr>
              <a:t>:</a:t>
            </a:r>
          </a:p>
          <a:p>
            <a:pPr algn="ctr"/>
            <a:endParaRPr lang="ru-RU" sz="2800" b="1" dirty="0">
              <a:solidFill>
                <a:srgbClr val="002060"/>
              </a:solidFill>
              <a:latin typeface="Annabelle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3359" y="980728"/>
            <a:ext cx="7920880" cy="491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buFont typeface="Wingdings" pitchFamily="2" charset="2"/>
              <a:buChar char="Ø"/>
            </a:pP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buFont typeface="Wingdings" pitchFamily="2" charset="2"/>
              <a:buChar char="Ø"/>
            </a:pP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buFont typeface="Wingdings" pitchFamily="2" charset="2"/>
              <a:buChar char="Ø"/>
            </a:pP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Обогатить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духовный мир ребенка музыкальными впечатлениями, вызвать интерес к музыке, передать традиции своего народа, сформировать основы музыкальной культуры;</a:t>
            </a:r>
          </a:p>
          <a:p>
            <a:pPr marL="342900" indent="-342900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Развить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музыкальные и творческие способности в процессе различных видов музыкальной деятельности (восприятие, исполнительство, творчество, музыкально-образовательная, деятельность);</a:t>
            </a:r>
          </a:p>
          <a:p>
            <a:pPr marL="342900" indent="-342900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Способствовать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общему развитию детей средствами музыки. </a:t>
            </a:r>
          </a:p>
        </p:txBody>
      </p:sp>
    </p:spTree>
    <p:extLst>
      <p:ext uri="{BB962C8B-B14F-4D97-AF65-F5344CB8AC3E}">
        <p14:creationId xmlns:p14="http://schemas.microsoft.com/office/powerpoint/2010/main" val="90172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32656"/>
            <a:ext cx="8064896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Методы 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музыкального воспитания в семье</a:t>
            </a: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Методы семейного музыкального воспитания строятся на основе активного взаимодействия взрослого и ребёнка. 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Они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разнообразны, но основными являются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/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eaLnBrk="1" hangingPunct="1">
              <a:buFont typeface="Wingdings" pitchFamily="2" charset="2"/>
              <a:buChar char="Ø"/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 убеждения средствами музыки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Исполнение музыки должно быть ярким, темпераментным, выразительным, доступным.</a:t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Родителям самим необходимо предварительно ознакомиться в процессе многократного прослушивания с музыкальным произведением, чтобы понять, о чем рассказывает музыка, а затем слушать вместе с ребёнком, разъяснять тему, содержание песни.</a:t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Музыка - "язык чувств". Она волнует, создаёт определённое настроение, вызывает ответно мысли, заставляет думать. Поэтому важно пояснение, словом усилить переживание ребёнка и направить внимание на средства музыкальной выразительности.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5661579ba1e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092280" y="5164818"/>
            <a:ext cx="1800200" cy="1693182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268760"/>
            <a:ext cx="8229600" cy="864096"/>
          </a:xfrm>
        </p:spPr>
        <p:txBody>
          <a:bodyPr/>
          <a:lstStyle/>
          <a:p>
            <a:r>
              <a:rPr lang="ru-RU" sz="3200" b="1" i="1" dirty="0" smtClean="0"/>
              <a:t> </a:t>
            </a:r>
            <a:br>
              <a:rPr lang="ru-RU" sz="3200" b="1" i="1" dirty="0" smtClean="0"/>
            </a:br>
            <a:r>
              <a:rPr lang="ru-RU" sz="3200" b="1" i="1" dirty="0"/>
              <a:t/>
            </a:r>
            <a:br>
              <a:rPr lang="ru-RU" sz="3200" b="1" i="1" dirty="0"/>
            </a:br>
            <a:r>
              <a:rPr lang="ru-RU" sz="2000" b="1" i="1" dirty="0" smtClean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2000" b="1" i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3200" b="1" i="1" dirty="0" smtClean="0">
                <a:solidFill>
                  <a:srgbClr val="002060"/>
                </a:solidFill>
                <a:latin typeface="Monotype Corsiva" pitchFamily="66" charset="0"/>
              </a:rPr>
              <a:t>.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endParaRPr lang="ru-RU" sz="32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6148" name="Picture 4" descr="5661579ba1e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559" y="4737051"/>
            <a:ext cx="2750189" cy="1860301"/>
          </a:xfrm>
          <a:noFill/>
          <a:ln/>
        </p:spPr>
      </p:pic>
      <p:sp>
        <p:nvSpPr>
          <p:cNvPr id="2" name="Прямоугольник 1"/>
          <p:cNvSpPr/>
          <p:nvPr/>
        </p:nvSpPr>
        <p:spPr>
          <a:xfrm>
            <a:off x="683568" y="335846"/>
            <a:ext cx="806489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 приучения,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упражнений</a:t>
            </a:r>
          </a:p>
          <a:p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Необходимо постоянно учить детей внимательно слушать, различать и сравнивать характерные особенности звучания, улавливать нюансы, активно действовать, постоянно вызывать интерес к музыке, потребность общения с ней.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 работа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ведётся последовательно из года в год, изо дня в день.</a:t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Иногда надо ждать годами, чтобы однажды сердце ребёнка дрогнуло, переполнилось чувством прекрасного. В. А. Сухомлинский писал: " Одна из важных задач воспитателя состоит в том, чтобы, образно говоря, дать в руки каждому ребёнку скрипку, чтобы каждый чувствовал, как рождается музыка".</a:t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Приучая детей эстетически относиться к музыке, родители должны проявить много повседневных усилий, терпения и настойчивости.</a:t>
            </a: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296144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ru-RU" sz="3200" b="1" dirty="0">
                <a:solidFill>
                  <a:srgbClr val="FFFF00"/>
                </a:solidFill>
                <a:latin typeface="Annabelle" pitchFamily="66" charset="0"/>
              </a:rPr>
              <a:t>Виды музыкальной деятельности в семье</a:t>
            </a:r>
            <a:r>
              <a:rPr lang="ru-RU" sz="3200" dirty="0">
                <a:solidFill>
                  <a:srgbClr val="FFFF00"/>
                </a:solidFill>
              </a:rPr>
              <a:t/>
            </a:r>
            <a:br>
              <a:rPr lang="ru-RU" sz="3200" dirty="0">
                <a:solidFill>
                  <a:srgbClr val="FFFF00"/>
                </a:solidFill>
              </a:rPr>
            </a:b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3949899"/>
          </a:xfrm>
        </p:spPr>
        <p:txBody>
          <a:bodyPr/>
          <a:lstStyle/>
          <a:p>
            <a:pPr algn="ctr">
              <a:buNone/>
            </a:pP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Пение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Дошкольникам свойственна потребность выражать свои настроения в пении. Голос ребёнка - естественный инструмент, которым он обладает с ранних лет. Пение благотворно влияет на детский организм, помогает развитию речи, углублению дыхания, укреплению голосового аппарата.</a:t>
            </a:r>
            <a:b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Значение пения в том, чтобы ребёнок правильно понял содержание музыкальных образов, проявил свои чувства в естественном пении.</a:t>
            </a:r>
            <a:b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Пойте почаще вместе с детьми их любимые песни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05065"/>
            <a:ext cx="4464496" cy="2840738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e4e137d7c1f8c5a5079206bd1dc9fcf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4149080"/>
            <a:ext cx="3029322" cy="237626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11560" y="476672"/>
            <a:ext cx="8064896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Ampir Deco" pitchFamily="2" charset="0"/>
              </a:rPr>
              <a:t>                </a:t>
            </a:r>
            <a:endParaRPr lang="ru-RU" sz="2400" b="1" i="1" dirty="0" smtClean="0">
              <a:solidFill>
                <a:srgbClr val="FF0000"/>
              </a:solidFill>
              <a:latin typeface="Ampir Deco" pitchFamily="2" charset="0"/>
            </a:endParaRP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Ampir Deco" pitchFamily="2" charset="0"/>
              </a:rPr>
              <a:t>Музыкально </a:t>
            </a:r>
            <a:r>
              <a:rPr lang="ru-RU" sz="2400" b="1" i="1" dirty="0">
                <a:solidFill>
                  <a:srgbClr val="FF0000"/>
                </a:solidFill>
                <a:latin typeface="Ampir Deco" pitchFamily="2" charset="0"/>
              </a:rPr>
              <a:t>- ритмические движения</a:t>
            </a:r>
            <a:r>
              <a:rPr lang="ru-RU" sz="2000" dirty="0">
                <a:solidFill>
                  <a:srgbClr val="002060"/>
                </a:solidFill>
                <a:latin typeface="Ampir Deco" pitchFamily="2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Ampir Deco" pitchFamily="2" charset="0"/>
              </a:rPr>
            </a:br>
            <a:endParaRPr lang="ru-RU" sz="2000" dirty="0" smtClean="0">
              <a:solidFill>
                <a:srgbClr val="002060"/>
              </a:solidFill>
              <a:latin typeface="Ampir Deco" pitchFamily="2" charset="0"/>
            </a:endParaRPr>
          </a:p>
          <a:p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Необходимо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можно раньше развивать умения согласовывать свои движения с музыкой в доступной и интересной для детей форме: ритмических упражнений, музыкальных игр, танцев.</a:t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ранних этапах музыкального развития дети непроизвольны в своих действиях. Чем сложнее и объёмнее музыкальные произведения, тем больше движений, тем интенсивнее развивается слуховое внимание. Рождается творческое воображение, развиваются волевые качества.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5661579ba1e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997360" y="5157192"/>
            <a:ext cx="2044770" cy="1734515"/>
          </a:xfrm>
          <a:prstGeom prst="rect">
            <a:avLst/>
          </a:prstGeom>
          <a:noFill/>
          <a:ln/>
        </p:spPr>
      </p:pic>
      <p:sp>
        <p:nvSpPr>
          <p:cNvPr id="4" name="Прямоугольник 3"/>
          <p:cNvSpPr/>
          <p:nvPr/>
        </p:nvSpPr>
        <p:spPr>
          <a:xfrm>
            <a:off x="214282" y="889844"/>
            <a:ext cx="853418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mpir Deco" pitchFamily="2" charset="0"/>
              </a:rPr>
              <a:t>       </a:t>
            </a:r>
            <a:r>
              <a:rPr lang="ru-RU" sz="2400" b="1" i="1" dirty="0" smtClean="0">
                <a:solidFill>
                  <a:srgbClr val="FF0000"/>
                </a:solidFill>
                <a:latin typeface="Ampir Deco" pitchFamily="2" charset="0"/>
              </a:rPr>
              <a:t>Слушание </a:t>
            </a:r>
            <a:r>
              <a:rPr lang="ru-RU" sz="2400" b="1" i="1" dirty="0">
                <a:solidFill>
                  <a:srgbClr val="FF0000"/>
                </a:solidFill>
                <a:latin typeface="Ampir Deco" pitchFamily="2" charset="0"/>
              </a:rPr>
              <a:t>музыки в семье</a:t>
            </a:r>
            <a:br>
              <a:rPr lang="ru-RU" sz="2400" b="1" i="1" dirty="0">
                <a:solidFill>
                  <a:srgbClr val="FF0000"/>
                </a:solidFill>
                <a:latin typeface="Ampir Deco" pitchFamily="2" charset="0"/>
              </a:rPr>
            </a:br>
            <a:endParaRPr lang="ru-RU" sz="2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Включает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себя: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знакомство детей с музыкальными произведениями, привитие навыков культуры слушания музыки, формирование музыкального вкуса.</a:t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Навыки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культуры восприятия формируются путём многократного прослушивания музыки, доступной детскому пониманию.</a:t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раннем детстве развивается умение прислушиваться к музыкальным звукам. Детей 3-4 лет приучают дослушивать песню до конца, не отвлекаясь. У старших дошкольников эти навыки углубляются. В более старшем возрасте благодаря этим навыкам он станет активным слушателем музыки</a:t>
            </a:r>
            <a:r>
              <a:rPr lang="ru-RU" sz="2000" dirty="0">
                <a:solidFill>
                  <a:srgbClr val="002060"/>
                </a:solidFill>
                <a:latin typeface="Ampir Deco" pitchFamily="2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узыкальный (голубой, шары и ноты)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Музыкальный (голубой, шары и ноты)</Template>
  <TotalTime>505</TotalTime>
  <Words>1578</Words>
  <Application>Microsoft Office PowerPoint</Application>
  <PresentationFormat>Экран (4:3)</PresentationFormat>
  <Paragraphs>79</Paragraphs>
  <Slides>17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Ampir Deco</vt:lpstr>
      <vt:lpstr>Andantino script</vt:lpstr>
      <vt:lpstr>Annabelle</vt:lpstr>
      <vt:lpstr>Arial</vt:lpstr>
      <vt:lpstr>Monotype Corsiva</vt:lpstr>
      <vt:lpstr>Times New Roman</vt:lpstr>
      <vt:lpstr>Wingdings</vt:lpstr>
      <vt:lpstr>Музыкальный (голубой, шары и ноты)</vt:lpstr>
      <vt:lpstr>Презентация PowerPoint</vt:lpstr>
      <vt:lpstr>«Когда начинается музыкальное воспитание в семье?»                        "За девять месяцев до рождения ребенка... А еще лучше - за девять месяцев до рождения матери".                                     Золтан Кодаи</vt:lpstr>
      <vt:lpstr>     ЦЕЛЬ :  Возрождение традиции совместного проживания значимых событий, совместной деятельности и совместной радости через музыкальное воспитание ребёнка в семье </vt:lpstr>
      <vt:lpstr>Презентация PowerPoint</vt:lpstr>
      <vt:lpstr>Презентация PowerPoint</vt:lpstr>
      <vt:lpstr>    . </vt:lpstr>
      <vt:lpstr>Виды музыкальной деятельности в семье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DANY</cp:lastModifiedBy>
  <cp:revision>58</cp:revision>
  <dcterms:created xsi:type="dcterms:W3CDTF">2011-06-07T18:34:00Z</dcterms:created>
  <dcterms:modified xsi:type="dcterms:W3CDTF">2020-04-21T15:33:57Z</dcterms:modified>
</cp:coreProperties>
</file>