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EFC"/>
    <a:srgbClr val="FD4D83"/>
    <a:srgbClr val="FC7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21D8-8973-418A-B768-36616CDC6EF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6274-946A-4DAC-B180-E8A83C28D6C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" y="477520"/>
            <a:ext cx="10008870" cy="3271520"/>
          </a:xfrm>
        </p:spPr>
        <p:txBody>
          <a:bodyPr>
            <a:noAutofit/>
          </a:bodyPr>
          <a:lstStyle/>
          <a:p>
            <a:r>
              <a:rPr lang="ru-RU" sz="48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latin typeface="Franklin Gothic Demi Cond" panose="020B0706030402020204" pitchFamily="34" charset="0"/>
              </a:rPr>
              <a:t>«Роль  художественной литературы в развитии речи детей дошкольного возраста»</a:t>
            </a:r>
            <a:br>
              <a:rPr lang="ru-RU" sz="48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latin typeface="Franklin Gothic Demi Cond" panose="020B0706030402020204" pitchFamily="34" charset="0"/>
              </a:rPr>
            </a:br>
            <a:endParaRPr lang="ru-RU" sz="4800" dirty="0">
              <a:ln w="22225">
                <a:solidFill>
                  <a:srgbClr val="7030A0"/>
                </a:solidFill>
                <a:prstDash val="solid"/>
              </a:ln>
              <a:solidFill>
                <a:srgbClr val="FFC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1380000">
            <a:off x="5871185" y="4095573"/>
            <a:ext cx="3287878" cy="22789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Презентацию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подготовила воспитатель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МБДОУ № 10 «Улыбка»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Панкова С.А.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10" y="433705"/>
            <a:ext cx="11678920" cy="61385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endParaRPr lang="ru-RU" sz="5400" b="1" spc="5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литературных произведений раскрывает перед детьми всё богатство русского языка, способствует тому, что они начинают пользоваться этим богатством в обыденном речевом общении и в самостоятельном творчестве.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3200" dirty="0"/>
              <a:t>Таким</a:t>
            </a:r>
            <a:r>
              <a:rPr lang="en-US" altLang="ru-RU" sz="3200" dirty="0"/>
              <a:t> </a:t>
            </a:r>
            <a:r>
              <a:rPr lang="en-US" altLang="en-US" sz="3200" dirty="0"/>
              <a:t>образом</a:t>
            </a:r>
            <a:r>
              <a:rPr lang="en-US" altLang="ru-RU" sz="3200" dirty="0"/>
              <a:t>, </a:t>
            </a:r>
            <a:r>
              <a:rPr lang="en-US" altLang="en-US" sz="3200" dirty="0"/>
              <a:t> </a:t>
            </a:r>
            <a:r>
              <a:rPr lang="en-US" altLang="en-US" sz="3200" dirty="0"/>
              <a:t>художественная</a:t>
            </a:r>
            <a:r>
              <a:rPr lang="en-US" altLang="ru-RU" sz="3200" dirty="0"/>
              <a:t> </a:t>
            </a:r>
            <a:r>
              <a:rPr lang="en-US" altLang="en-US" sz="3200" dirty="0"/>
              <a:t>литература</a:t>
            </a:r>
            <a:r>
              <a:rPr lang="en-US" altLang="ru-RU" sz="3200" dirty="0"/>
              <a:t> </a:t>
            </a:r>
            <a:r>
              <a:rPr lang="en-US" altLang="en-US" sz="3200" dirty="0"/>
              <a:t> </a:t>
            </a:r>
            <a:r>
              <a:rPr lang="en-US" altLang="en-US" sz="3200" dirty="0"/>
              <a:t>имеет</a:t>
            </a:r>
            <a:r>
              <a:rPr lang="en-US" altLang="ru-RU" sz="3200" dirty="0"/>
              <a:t> </a:t>
            </a:r>
            <a:r>
              <a:rPr lang="en-US" altLang="en-US" sz="3200" dirty="0"/>
              <a:t>огромное</a:t>
            </a:r>
            <a:r>
              <a:rPr lang="en-US" altLang="ru-RU" sz="3200" dirty="0"/>
              <a:t> </a:t>
            </a:r>
            <a:r>
              <a:rPr lang="en-US" altLang="en-US" sz="3200" dirty="0"/>
              <a:t>значение</a:t>
            </a:r>
            <a:r>
              <a:rPr lang="en-US" altLang="ru-RU" sz="3200" dirty="0"/>
              <a:t> </a:t>
            </a:r>
            <a:r>
              <a:rPr lang="en-US" altLang="en-US" sz="3200" dirty="0"/>
              <a:t>в</a:t>
            </a:r>
            <a:r>
              <a:rPr lang="en-US" altLang="ru-RU" sz="3200" dirty="0"/>
              <a:t> </a:t>
            </a:r>
            <a:r>
              <a:rPr lang="en-US" altLang="en-US" sz="3200" dirty="0"/>
              <a:t>воспитании</a:t>
            </a:r>
            <a:r>
              <a:rPr lang="en-US" altLang="ru-RU" sz="3200" dirty="0"/>
              <a:t> </a:t>
            </a:r>
            <a:r>
              <a:rPr lang="en-US" altLang="en-US" sz="3200" dirty="0"/>
              <a:t> </a:t>
            </a:r>
            <a:r>
              <a:rPr lang="en-US" altLang="en-US" sz="3200" dirty="0"/>
              <a:t>детей</a:t>
            </a:r>
            <a:r>
              <a:rPr lang="en-US" altLang="ru-RU" sz="3200" dirty="0"/>
              <a:t> </a:t>
            </a:r>
            <a:r>
              <a:rPr lang="en-US" altLang="en-US" sz="3200" dirty="0"/>
              <a:t>и</a:t>
            </a:r>
            <a:r>
              <a:rPr lang="en-US" altLang="ru-RU" sz="3200" dirty="0"/>
              <a:t> </a:t>
            </a:r>
            <a:r>
              <a:rPr lang="en-US" altLang="en-US" sz="3200" dirty="0"/>
              <a:t>является</a:t>
            </a:r>
            <a:r>
              <a:rPr lang="en-US" altLang="ru-RU" sz="3200" dirty="0"/>
              <a:t> </a:t>
            </a:r>
            <a:r>
              <a:rPr lang="en-US" altLang="en-US" sz="3200" dirty="0"/>
              <a:t>одним</a:t>
            </a:r>
            <a:r>
              <a:rPr lang="en-US" altLang="ru-RU" sz="3200" dirty="0"/>
              <a:t> </a:t>
            </a:r>
            <a:r>
              <a:rPr lang="en-US" altLang="en-US" sz="3200" dirty="0"/>
              <a:t>из</a:t>
            </a:r>
            <a:r>
              <a:rPr lang="en-US" altLang="ru-RU" sz="3200" dirty="0"/>
              <a:t> </a:t>
            </a:r>
            <a:r>
              <a:rPr lang="en-US" altLang="en-US" sz="3200" dirty="0"/>
              <a:t>могучих</a:t>
            </a:r>
            <a:r>
              <a:rPr lang="en-US" altLang="ru-RU" sz="3200" dirty="0"/>
              <a:t> </a:t>
            </a:r>
            <a:r>
              <a:rPr lang="en-US" altLang="en-US" sz="3200" dirty="0"/>
              <a:t>средств</a:t>
            </a:r>
            <a:r>
              <a:rPr lang="en-US" altLang="ru-RU" sz="3200" dirty="0"/>
              <a:t> </a:t>
            </a:r>
            <a:r>
              <a:rPr lang="en-US" altLang="en-US" sz="3200" dirty="0"/>
              <a:t>развития</a:t>
            </a:r>
            <a:r>
              <a:rPr lang="en-US" altLang="ru-RU" sz="3200" dirty="0"/>
              <a:t> </a:t>
            </a:r>
            <a:r>
              <a:rPr lang="en-US" altLang="en-US" sz="3200" dirty="0"/>
              <a:t>и</a:t>
            </a:r>
            <a:r>
              <a:rPr lang="en-US" altLang="ru-RU" sz="3200" dirty="0"/>
              <a:t> </a:t>
            </a:r>
            <a:r>
              <a:rPr lang="en-US" altLang="en-US" sz="3200" dirty="0"/>
              <a:t>обогащения</a:t>
            </a:r>
            <a:r>
              <a:rPr lang="en-US" altLang="ru-RU" sz="3200" dirty="0"/>
              <a:t> </a:t>
            </a:r>
            <a:r>
              <a:rPr lang="en-US" altLang="en-US" sz="3200" dirty="0"/>
              <a:t>их</a:t>
            </a:r>
            <a:r>
              <a:rPr lang="en-US" altLang="ru-RU" sz="3200" dirty="0"/>
              <a:t> </a:t>
            </a:r>
            <a:r>
              <a:rPr lang="en-US" altLang="en-US" sz="3200" dirty="0"/>
              <a:t>речи</a:t>
            </a:r>
            <a:r>
              <a:rPr lang="en-US" altLang="ru-RU" sz="3200" dirty="0"/>
              <a:t>. </a:t>
            </a:r>
            <a:endParaRPr lang="en-US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spc="50" dirty="0" smtClean="0">
                <a:ln w="190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anklin Gothic Demi" panose="020B0703020102020204" pitchFamily="34" charset="0"/>
              </a:rPr>
              <a:t>Актуальность художественной литературы в развитии дошкольника</a:t>
            </a:r>
            <a:endParaRPr lang="ru-RU" b="1" spc="50" dirty="0">
              <a:ln w="190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659" y="1962536"/>
            <a:ext cx="10972800" cy="42076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Особое место в дошкольных учреждениях занимает ознакомление детей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с </a:t>
            </a:r>
            <a:r>
              <a:rPr lang="ru-RU" dirty="0"/>
              <a:t>художественной литературой как искусством и средством развития речи</a:t>
            </a:r>
            <a:r>
              <a:rPr lang="ru-RU" dirty="0" smtClean="0"/>
              <a:t>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интеллекта</a:t>
            </a:r>
            <a:r>
              <a:rPr lang="ru-RU" dirty="0"/>
              <a:t>, позитивного отношения к миру, любви и интереса к книге.</a:t>
            </a:r>
            <a:endParaRPr lang="ru-RU" dirty="0"/>
          </a:p>
          <a:p>
            <a:r>
              <a:rPr lang="ru-RU" dirty="0"/>
              <a:t>Чтение развивает речь человека, делает ее правильной, четкой, понятной,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образной</a:t>
            </a:r>
            <a:r>
              <a:rPr lang="ru-RU" dirty="0"/>
              <a:t>, красивой.</a:t>
            </a:r>
            <a:endParaRPr lang="ru-RU" dirty="0"/>
          </a:p>
          <a:p>
            <a:r>
              <a:rPr lang="ru-RU" dirty="0"/>
              <a:t>Художественная книга для ребенка - это могучее </a:t>
            </a:r>
            <a:r>
              <a:rPr lang="ru-RU" dirty="0" smtClean="0"/>
              <a:t>средство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  коммуникативного воспитания: она </a:t>
            </a:r>
            <a:r>
              <a:rPr lang="ru-RU" dirty="0" smtClean="0"/>
              <a:t>способствует </a:t>
            </a:r>
            <a:r>
              <a:rPr lang="ru-RU" dirty="0"/>
              <a:t>развитию у детей любви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к родине, </a:t>
            </a:r>
            <a:r>
              <a:rPr lang="ru-RU" dirty="0" smtClean="0"/>
              <a:t>природе</a:t>
            </a:r>
            <a:r>
              <a:rPr lang="ru-RU" dirty="0"/>
              <a:t>, любви  к родному языку, будит детское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воображение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0" y="466928"/>
            <a:ext cx="11574294" cy="27432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В</a:t>
            </a:r>
            <a:r>
              <a:rPr lang="ru-RU" sz="3600" dirty="0">
                <a:latin typeface="+mn-lt"/>
              </a:rPr>
              <a:t> наше время издано много книг для детей дошкольного возраста. Знакомство с </a:t>
            </a:r>
            <a:r>
              <a:rPr lang="ru-RU" sz="3600" dirty="0" smtClean="0">
                <a:latin typeface="+mn-lt"/>
              </a:rPr>
              <a:t>художественной литературой начинается </a:t>
            </a:r>
            <a:r>
              <a:rPr lang="ru-RU" sz="3600" dirty="0">
                <a:latin typeface="+mn-lt"/>
              </a:rPr>
              <a:t>у </a:t>
            </a:r>
            <a:r>
              <a:rPr lang="ru-RU" sz="3600" dirty="0" smtClean="0">
                <a:latin typeface="+mn-lt"/>
              </a:rPr>
              <a:t>ребенка </a:t>
            </a:r>
            <a:r>
              <a:rPr lang="ru-RU" sz="3600" dirty="0">
                <a:latin typeface="+mn-lt"/>
              </a:rPr>
              <a:t>ещё в раннем </a:t>
            </a:r>
            <a:r>
              <a:rPr lang="ru-RU" sz="3600" dirty="0" smtClean="0">
                <a:latin typeface="+mn-lt"/>
              </a:rPr>
              <a:t>младенчестве и с возрастом расширяется круг литературных жанров. </a:t>
            </a:r>
            <a:endParaRPr lang="ru-RU" sz="3600" dirty="0">
              <a:latin typeface="+mn-lt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9" y="3210129"/>
            <a:ext cx="4824988" cy="32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детские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84" y="3214536"/>
            <a:ext cx="4824987" cy="32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Ранний возраст</a:t>
            </a:r>
            <a:endParaRPr lang="ru-RU" sz="48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произведения русского фольклора</a:t>
            </a:r>
            <a:r>
              <a:rPr lang="ru-RU" sz="3200" dirty="0" smtClean="0"/>
              <a:t>–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/>
              <a:t>частушки, </a:t>
            </a:r>
            <a:endParaRPr lang="ru-RU" sz="3200" dirty="0" smtClean="0"/>
          </a:p>
          <a:p>
            <a:r>
              <a:rPr lang="ru-RU" sz="3200" dirty="0" smtClean="0"/>
              <a:t>потешки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песенки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игры</a:t>
            </a:r>
            <a:r>
              <a:rPr lang="ru-RU" sz="3200" dirty="0"/>
              <a:t>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43" y="2901892"/>
            <a:ext cx="1952366" cy="2472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62" y="562961"/>
            <a:ext cx="1959576" cy="2478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27" y="4001294"/>
            <a:ext cx="1952367" cy="2527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4" y="4001294"/>
            <a:ext cx="1952367" cy="2500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33" y="2349882"/>
            <a:ext cx="1952366" cy="2472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78" y="3859352"/>
            <a:ext cx="1952367" cy="25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427" y="356888"/>
            <a:ext cx="10515600" cy="13255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Младший возраст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138" y="1446684"/>
            <a:ext cx="11626678" cy="496235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сказки, </a:t>
            </a:r>
            <a:endParaRPr lang="ru-RU" dirty="0" smtClean="0"/>
          </a:p>
          <a:p>
            <a:r>
              <a:rPr lang="ru-RU" dirty="0" smtClean="0"/>
              <a:t>рассказы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короткие </a:t>
            </a:r>
            <a:r>
              <a:rPr lang="ru-RU" dirty="0"/>
              <a:t>стихотворения, </a:t>
            </a:r>
            <a:endParaRPr lang="ru-RU" dirty="0" smtClean="0"/>
          </a:p>
          <a:p>
            <a:r>
              <a:rPr lang="ru-RU" dirty="0" smtClean="0"/>
              <a:t>произведения </a:t>
            </a:r>
            <a:r>
              <a:rPr lang="ru-RU" dirty="0"/>
              <a:t>русских и советских писателей.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/>
          <a:stretch>
            <a:fillRect/>
          </a:stretch>
        </p:blipFill>
        <p:spPr>
          <a:xfrm>
            <a:off x="8254313" y="181233"/>
            <a:ext cx="3599936" cy="4226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35" y="249795"/>
            <a:ext cx="10515600" cy="13255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Средний возраст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265" y="22539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Продолжается </a:t>
            </a:r>
            <a:r>
              <a:rPr lang="ru-RU" dirty="0"/>
              <a:t>ознакомление детей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 </a:t>
            </a:r>
            <a:r>
              <a:rPr lang="ru-RU" dirty="0"/>
              <a:t>художественной литературой. </a:t>
            </a: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Воспитатель </a:t>
            </a:r>
            <a:r>
              <a:rPr lang="ru-RU" sz="2400" dirty="0"/>
              <a:t>фиксирует внимание детей не только на содержании литературного произведения, но и на некоторых особенностях языка (образные слова и выражения, некоторые эпитеты и сравнения).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После рассказывания сказок необходимо учить детей среднего дошкольного возраста отвечать на вопросы, связанные с содержанием, а также на самые простые вопросы по художественной форме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При чтении стихотворений воспитатель, выделяет ритмичность, музыкальность, напевность стихотворений, подчеркивая образные выражения, развивает у детей способность замечать красоту и богатство русского языка.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77" y="558285"/>
            <a:ext cx="45720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D4D83"/>
                </a:solidFill>
                <a:latin typeface="Arial Black" panose="020B0A04020102020204" pitchFamily="34" charset="0"/>
              </a:rPr>
              <a:t>Старший возраст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FD4D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64" y="1494995"/>
            <a:ext cx="7064105" cy="435133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дети учатся при восприятии содержания литературных произведений замечать выразительные средства.</a:t>
            </a:r>
            <a:endParaRPr lang="ru-RU" sz="2400" dirty="0"/>
          </a:p>
          <a:p>
            <a:r>
              <a:rPr lang="ru-RU" sz="2400" dirty="0"/>
              <a:t>различать жанры литературных произведений и некоторые специфические особенности каждого жанра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/>
              <a:t>знакомятся с веселыми приключениями героев книг, воспитывая, тем самым, чувство юмора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ознакомлении </a:t>
            </a:r>
            <a:r>
              <a:rPr lang="ru-RU" sz="2400" dirty="0" smtClean="0"/>
              <a:t>со </a:t>
            </a:r>
            <a:r>
              <a:rPr lang="ru-RU" sz="2400" dirty="0"/>
              <a:t>стихотворными произведениями нужно </a:t>
            </a:r>
            <a:r>
              <a:rPr lang="ru-RU" sz="2400" dirty="0" smtClean="0"/>
              <a:t>помочь </a:t>
            </a:r>
            <a:r>
              <a:rPr lang="ru-RU" sz="2400" dirty="0"/>
              <a:t>ребенку почувствовать красоту и напевность стихотворения, глубже осознать содержание.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69" y="4226747"/>
            <a:ext cx="1608449" cy="2263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94" y="365125"/>
            <a:ext cx="1608449" cy="2264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19" y="364246"/>
            <a:ext cx="1607846" cy="2261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096" y="2138662"/>
            <a:ext cx="1608449" cy="2261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9" y="4228504"/>
            <a:ext cx="1607847" cy="2261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46" y="2138662"/>
            <a:ext cx="1607846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944EFC"/>
                </a:solidFill>
                <a:latin typeface="Arial Black" panose="020B0A04020102020204" pitchFamily="34" charset="0"/>
              </a:rPr>
              <a:t>Подготовительная к школе группа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944EF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665" y="1838968"/>
            <a:ext cx="741611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Задачи</a:t>
            </a:r>
            <a:endParaRPr lang="ru-RU" sz="3500" dirty="0" smtClean="0"/>
          </a:p>
          <a:p>
            <a:r>
              <a:rPr lang="ru-RU" dirty="0" smtClean="0"/>
              <a:t> </a:t>
            </a:r>
            <a:r>
              <a:rPr lang="ru-RU" sz="2600" dirty="0"/>
              <a:t>воспитывать у детей любовь к книге, к художественной литературе, способность чувствовать художественный образ; </a:t>
            </a:r>
            <a:endParaRPr lang="ru-RU" sz="2600" dirty="0" smtClean="0"/>
          </a:p>
          <a:p>
            <a:r>
              <a:rPr lang="ru-RU" sz="2600" dirty="0" smtClean="0"/>
              <a:t>развивать </a:t>
            </a:r>
            <a:r>
              <a:rPr lang="ru-RU" sz="2600" dirty="0"/>
              <a:t>поэтический слух (способность улавливать звучность, музыкальность, ритмичность поэтической речи), интонационную выразительность речи: воспитывать способность чувствовать и понимать образный язык сказок, рассказов, стихотворений.</a:t>
            </a:r>
            <a:endParaRPr lang="ru-RU" sz="2600" dirty="0"/>
          </a:p>
          <a:p>
            <a:r>
              <a:rPr lang="ru-RU" sz="2600" dirty="0" smtClean="0"/>
              <a:t>научить </a:t>
            </a:r>
            <a:r>
              <a:rPr lang="ru-RU" sz="2600" dirty="0"/>
              <a:t>различать жанры, понимать их специфические особенности, чувствовать образность языка сказок, рассказов, стихотворений, басен и произведений малых фольклорных жанров.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" y="1163594"/>
            <a:ext cx="1400434" cy="1933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80" y="1962063"/>
            <a:ext cx="1367482" cy="1933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3785240"/>
            <a:ext cx="1367482" cy="1933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84" y="1163594"/>
            <a:ext cx="1368575" cy="1933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42" y="3785239"/>
            <a:ext cx="1373657" cy="193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98" y="4920603"/>
            <a:ext cx="1367481" cy="171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Роль загадки в речевом развитии ребенка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881" y="1759722"/>
            <a:ext cx="7992762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обостряет внимание </a:t>
            </a:r>
            <a:r>
              <a:rPr lang="ru-RU" sz="3200" dirty="0" smtClean="0"/>
              <a:t>ребенка; </a:t>
            </a:r>
            <a:endParaRPr lang="ru-RU" sz="3200" dirty="0" smtClean="0"/>
          </a:p>
          <a:p>
            <a:r>
              <a:rPr lang="ru-RU" sz="3200" dirty="0" smtClean="0"/>
              <a:t>приучает </a:t>
            </a:r>
            <a:r>
              <a:rPr lang="ru-RU" sz="3200" dirty="0"/>
              <a:t>осознавать значение слова и правильно его употреблять.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" y="3269198"/>
            <a:ext cx="1789834" cy="252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60" y="3929176"/>
            <a:ext cx="1806437" cy="2472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87" y="4246913"/>
            <a:ext cx="1806436" cy="2524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37" y="3573133"/>
            <a:ext cx="1806436" cy="2524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45" y="2849895"/>
            <a:ext cx="1789833" cy="2493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66" y="1679397"/>
            <a:ext cx="1806435" cy="252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75" y="934223"/>
            <a:ext cx="18097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3330</Words>
  <Application>WPS Presentation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Franklin Gothic Demi Cond</vt:lpstr>
      <vt:lpstr>Monotype Corsiva</vt:lpstr>
      <vt:lpstr>Franklin Gothic Demi</vt:lpstr>
      <vt:lpstr>Arial Black</vt:lpstr>
      <vt:lpstr>Calibri</vt:lpstr>
      <vt:lpstr>Times New Roman</vt:lpstr>
      <vt:lpstr>Microsoft YaHei</vt:lpstr>
      <vt:lpstr>Arial Unicode MS</vt:lpstr>
      <vt:lpstr>Calibri Light</vt:lpstr>
      <vt:lpstr>Тема Office</vt:lpstr>
      <vt:lpstr>«Детская художественная литература – средство речевого развития детей дошкольного возраста» </vt:lpstr>
      <vt:lpstr>Актуальность художественной литературы в развитии дошкольника</vt:lpstr>
      <vt:lpstr>В наше время издано много книг для детей дошкольного возраста. Знакомство с художественной литературой начинается у ребенка ещё в раннем младенчестве и с возрастом расширяется круг литературных жанров. </vt:lpstr>
      <vt:lpstr>Ранний возраст</vt:lpstr>
      <vt:lpstr>Младший возраст</vt:lpstr>
      <vt:lpstr>Средний возраст</vt:lpstr>
      <vt:lpstr>Старший возраст</vt:lpstr>
      <vt:lpstr>Подготовительная к школе группа</vt:lpstr>
      <vt:lpstr>Роль загадки в речевом развитии ребенка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«Детская художественная литература – средство речевого развития детей дошкольного возраста»</dc:title>
  <dc:creator>Антон Голиков</dc:creator>
  <cp:lastModifiedBy>Светлана</cp:lastModifiedBy>
  <cp:revision>42</cp:revision>
  <dcterms:created xsi:type="dcterms:W3CDTF">2013-03-17T13:26:00Z</dcterms:created>
  <dcterms:modified xsi:type="dcterms:W3CDTF">2024-12-09T13:22:59Z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E0A226EBD87C4CB188A494E2C264A306_12</vt:lpwstr>
  </property>
  <property fmtid="{D5CDD505-2E9C-101B-9397-08002B2CF9AE}" pid="3" name="KSOProductBuildVer">
    <vt:lpwstr>1049-12.2.0.19307</vt:lpwstr>
  </property>
</Properties>
</file>