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89" r:id="rId9"/>
    <p:sldId id="290" r:id="rId10"/>
    <p:sldId id="291" r:id="rId11"/>
    <p:sldId id="263" r:id="rId12"/>
    <p:sldId id="287" r:id="rId13"/>
    <p:sldId id="288" r:id="rId14"/>
    <p:sldId id="264" r:id="rId15"/>
    <p:sldId id="265" r:id="rId16"/>
    <p:sldId id="266" r:id="rId17"/>
    <p:sldId id="267" r:id="rId18"/>
    <p:sldId id="268" r:id="rId19"/>
    <p:sldId id="269" r:id="rId20"/>
    <p:sldId id="270" r:id="rId21"/>
    <p:sldId id="271" r:id="rId22"/>
    <p:sldId id="274" r:id="rId23"/>
    <p:sldId id="278" r:id="rId24"/>
    <p:sldId id="275" r:id="rId25"/>
    <p:sldId id="276" r:id="rId26"/>
    <p:sldId id="277" r:id="rId27"/>
    <p:sldId id="283" r:id="rId28"/>
    <p:sldId id="284" r:id="rId29"/>
    <p:sldId id="285" r:id="rId30"/>
    <p:sldId id="286" r:id="rId31"/>
    <p:sldId id="279" r:id="rId32"/>
    <p:sldId id="281" r:id="rId33"/>
    <p:sldId id="28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15.03.2019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15.03.2019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15.03.2019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15.03.2019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15.03.2019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15.03.2019</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ya-roditel.ru/parents/base/experts/372766/"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ya-roditel.ru/parents/base/experience/37629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ya-roditel.ru/parents/base/experts/kak-nauchit-rebenka-byt-samostoyatelny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548680"/>
            <a:ext cx="7772400" cy="2090663"/>
          </a:xfrm>
        </p:spPr>
        <p:txBody>
          <a:bodyPr>
            <a:noAutofit/>
          </a:bodyPr>
          <a:lstStyle/>
          <a:p>
            <a:pPr>
              <a:lnSpc>
                <a:spcPct val="107000"/>
              </a:lnSpc>
              <a:spcAft>
                <a:spcPts val="750"/>
              </a:spcAft>
            </a:pPr>
            <a:r>
              <a:rPr lang="ru-RU" sz="3600" b="1" dirty="0">
                <a:latin typeface="Times New Roman"/>
                <a:ea typeface="Times New Roman"/>
                <a:cs typeface="Times New Roman"/>
              </a:rPr>
              <a:t>Круглый стол с семьями воспитанников средних групп  «Воспитание в труде </a:t>
            </a:r>
            <a:r>
              <a:rPr lang="ru-RU" sz="3600" b="1" dirty="0" smtClean="0">
                <a:latin typeface="Times New Roman"/>
                <a:ea typeface="Times New Roman"/>
                <a:cs typeface="Times New Roman"/>
              </a:rPr>
              <a:t/>
            </a:r>
            <a:br>
              <a:rPr lang="ru-RU" sz="3600" b="1" dirty="0" smtClean="0">
                <a:latin typeface="Times New Roman"/>
                <a:ea typeface="Times New Roman"/>
                <a:cs typeface="Times New Roman"/>
              </a:rPr>
            </a:br>
            <a:r>
              <a:rPr lang="ru-RU" sz="3600" b="1" dirty="0" smtClean="0">
                <a:latin typeface="Times New Roman"/>
                <a:ea typeface="Times New Roman"/>
                <a:cs typeface="Times New Roman"/>
              </a:rPr>
              <a:t>«</a:t>
            </a:r>
            <a:r>
              <a:rPr lang="ru-RU" sz="3600" b="1" dirty="0">
                <a:latin typeface="Times New Roman"/>
                <a:ea typeface="Times New Roman"/>
                <a:cs typeface="Times New Roman"/>
              </a:rPr>
              <a:t>за» и «против».</a:t>
            </a:r>
            <a:endParaRPr lang="ru-RU" sz="3600" dirty="0">
              <a:ea typeface="Calibri"/>
              <a:cs typeface="Times New Roman"/>
            </a:endParaRPr>
          </a:p>
        </p:txBody>
      </p:sp>
      <p:sp>
        <p:nvSpPr>
          <p:cNvPr id="3" name="Подзаголовок 2"/>
          <p:cNvSpPr>
            <a:spLocks noGrp="1"/>
          </p:cNvSpPr>
          <p:nvPr>
            <p:ph type="subTitle" idx="1"/>
          </p:nvPr>
        </p:nvSpPr>
        <p:spPr/>
        <p:txBody>
          <a:bodyPr/>
          <a:lstStyle/>
          <a:p>
            <a:r>
              <a:rPr lang="ru-RU" dirty="0" smtClean="0"/>
              <a:t>МБДОУ Собинского района детский сад «№10 «Улыбка»</a:t>
            </a:r>
            <a:endParaRPr lang="ru-RU" dirty="0"/>
          </a:p>
        </p:txBody>
      </p:sp>
    </p:spTree>
    <p:extLst>
      <p:ext uri="{BB962C8B-B14F-4D97-AF65-F5344CB8AC3E}">
        <p14:creationId xmlns:p14="http://schemas.microsoft.com/office/powerpoint/2010/main" val="393251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3528" y="1844825"/>
            <a:ext cx="4175447" cy="3991620"/>
          </a:xfrm>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4008" y="1844825"/>
            <a:ext cx="4176464" cy="3991619"/>
          </a:xfrm>
        </p:spPr>
      </p:pic>
    </p:spTree>
    <p:extLst>
      <p:ext uri="{BB962C8B-B14F-4D97-AF65-F5344CB8AC3E}">
        <p14:creationId xmlns:p14="http://schemas.microsoft.com/office/powerpoint/2010/main" val="427441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000000"/>
                </a:solidFill>
                <a:latin typeface="Times New Roman"/>
                <a:ea typeface="Times New Roman"/>
                <a:cs typeface="Times New Roman"/>
              </a:rPr>
              <a:t>Труд в природе</a:t>
            </a:r>
            <a:endParaRPr lang="ru-RU" sz="3200" dirty="0"/>
          </a:p>
        </p:txBody>
      </p:sp>
      <p:sp>
        <p:nvSpPr>
          <p:cNvPr id="3" name="Объект 2"/>
          <p:cNvSpPr>
            <a:spLocks noGrp="1"/>
          </p:cNvSpPr>
          <p:nvPr>
            <p:ph sz="quarter" idx="13"/>
          </p:nvPr>
        </p:nvSpPr>
        <p:spPr/>
        <p:txBody>
          <a:bodyPr>
            <a:normAutofit/>
          </a:bodyPr>
          <a:lstStyle/>
          <a:p>
            <a:r>
              <a:rPr lang="ru-RU" dirty="0">
                <a:solidFill>
                  <a:srgbClr val="000000"/>
                </a:solidFill>
                <a:latin typeface="Times New Roman"/>
                <a:ea typeface="Times New Roman"/>
              </a:rPr>
              <a:t> Труд детей в природе создает благоприятные условия для физического развития, совершенствует движения, стимулирует действие разных органов, укрепляет нервную систему. </a:t>
            </a:r>
            <a:endParaRPr lang="ru-RU" dirty="0"/>
          </a:p>
        </p:txBody>
      </p:sp>
      <p:pic>
        <p:nvPicPr>
          <p:cNvPr id="1026" name="Picture 2" descr="https://www.maam.ru/upload/blogs/cc2c820d02392cff33e3be613e89e6dd.jpg.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025" y="2968561"/>
            <a:ext cx="3822700" cy="286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36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76275" y="2132857"/>
            <a:ext cx="3822700" cy="3703588"/>
          </a:xfrm>
        </p:spPr>
      </p:pic>
      <p:pic>
        <p:nvPicPr>
          <p:cNvPr id="8" name="Объект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1772817"/>
            <a:ext cx="3822700" cy="4063628"/>
          </a:xfrm>
        </p:spPr>
      </p:pic>
    </p:spTree>
    <p:extLst>
      <p:ext uri="{BB962C8B-B14F-4D97-AF65-F5344CB8AC3E}">
        <p14:creationId xmlns:p14="http://schemas.microsoft.com/office/powerpoint/2010/main" val="878310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76275" y="1772817"/>
            <a:ext cx="3822700" cy="4063628"/>
          </a:xfrm>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4" y="1484785"/>
            <a:ext cx="4247455" cy="4351660"/>
          </a:xfrm>
        </p:spPr>
      </p:pic>
    </p:spTree>
    <p:extLst>
      <p:ext uri="{BB962C8B-B14F-4D97-AF65-F5344CB8AC3E}">
        <p14:creationId xmlns:p14="http://schemas.microsoft.com/office/powerpoint/2010/main" val="208092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solidFill>
                  <a:srgbClr val="000000"/>
                </a:solidFill>
                <a:latin typeface="Times New Roman"/>
                <a:ea typeface="Times New Roman"/>
                <a:cs typeface="Times New Roman"/>
              </a:rPr>
              <a:t>Ручной труд</a:t>
            </a:r>
            <a:endParaRPr lang="ru-RU" dirty="0"/>
          </a:p>
        </p:txBody>
      </p:sp>
      <p:sp>
        <p:nvSpPr>
          <p:cNvPr id="3" name="Объект 2"/>
          <p:cNvSpPr>
            <a:spLocks noGrp="1"/>
          </p:cNvSpPr>
          <p:nvPr>
            <p:ph sz="quarter" idx="13"/>
          </p:nvPr>
        </p:nvSpPr>
        <p:spPr/>
        <p:txBody>
          <a:bodyPr>
            <a:normAutofit lnSpcReduction="10000"/>
          </a:bodyPr>
          <a:lstStyle/>
          <a:p>
            <a:pPr algn="just">
              <a:lnSpc>
                <a:spcPct val="107000"/>
              </a:lnSpc>
              <a:spcAft>
                <a:spcPts val="0"/>
              </a:spcAft>
            </a:pPr>
            <a:r>
              <a:rPr lang="ru-RU" b="1" dirty="0">
                <a:solidFill>
                  <a:srgbClr val="000000"/>
                </a:solidFill>
                <a:latin typeface="Times New Roman"/>
                <a:ea typeface="Times New Roman"/>
                <a:cs typeface="Times New Roman"/>
              </a:rPr>
              <a:t>Ручной труд</a:t>
            </a:r>
            <a:r>
              <a:rPr lang="ru-RU" dirty="0">
                <a:solidFill>
                  <a:srgbClr val="000000"/>
                </a:solidFill>
                <a:latin typeface="Times New Roman"/>
                <a:ea typeface="Times New Roman"/>
                <a:cs typeface="Times New Roman"/>
              </a:rPr>
              <a:t> –  «Источник способностей и дарований детей — на кончиках их </a:t>
            </a:r>
            <a:r>
              <a:rPr lang="ru-RU" dirty="0" smtClean="0">
                <a:solidFill>
                  <a:srgbClr val="000000"/>
                </a:solidFill>
                <a:latin typeface="Times New Roman"/>
                <a:ea typeface="Times New Roman"/>
                <a:cs typeface="Times New Roman"/>
              </a:rPr>
              <a:t>пальчиков». </a:t>
            </a:r>
            <a:r>
              <a:rPr lang="ru-RU" dirty="0">
                <a:solidFill>
                  <a:srgbClr val="000000"/>
                </a:solidFill>
                <a:latin typeface="Times New Roman"/>
                <a:ea typeface="Times New Roman"/>
                <a:cs typeface="Times New Roman"/>
              </a:rPr>
              <a:t>« Чем больше мастерства в детской руке, тем умнее </a:t>
            </a:r>
            <a:r>
              <a:rPr lang="ru-RU" dirty="0" smtClean="0">
                <a:solidFill>
                  <a:srgbClr val="000000"/>
                </a:solidFill>
                <a:latin typeface="Times New Roman"/>
                <a:ea typeface="Times New Roman"/>
                <a:cs typeface="Times New Roman"/>
              </a:rPr>
              <a:t>ребенок». </a:t>
            </a:r>
            <a:r>
              <a:rPr lang="ru-RU" dirty="0">
                <a:solidFill>
                  <a:srgbClr val="000000"/>
                </a:solidFill>
                <a:latin typeface="Times New Roman"/>
                <a:ea typeface="Times New Roman"/>
                <a:cs typeface="Times New Roman"/>
              </a:rPr>
              <a:t>(Василий Сухомлинский</a:t>
            </a:r>
            <a:r>
              <a:rPr lang="ru-RU" dirty="0" smtClean="0">
                <a:solidFill>
                  <a:srgbClr val="000000"/>
                </a:solidFill>
                <a:latin typeface="Times New Roman"/>
                <a:ea typeface="Times New Roman"/>
                <a:cs typeface="Times New Roman"/>
              </a:rPr>
              <a:t>)</a:t>
            </a:r>
            <a:endParaRPr lang="ru-RU" sz="1800" dirty="0">
              <a:latin typeface="Calibri"/>
              <a:ea typeface="Calibri"/>
              <a:cs typeface="Times New Roman"/>
            </a:endParaRPr>
          </a:p>
        </p:txBody>
      </p:sp>
      <p:pic>
        <p:nvPicPr>
          <p:cNvPr id="8194" name="Picture 2" descr="http://bukvic.ru/wp-content/uploads/2017/04/Hudozhestvennyiy-trud-dlya-detey.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024" y="2276873"/>
            <a:ext cx="4041775" cy="355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94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274320" lvl="0" indent="-274320">
              <a:spcBef>
                <a:spcPct val="20000"/>
              </a:spcBef>
            </a:pPr>
            <a:r>
              <a:rPr lang="ru-RU" sz="3200" b="1" dirty="0">
                <a:solidFill>
                  <a:srgbClr val="000000"/>
                </a:solidFill>
                <a:latin typeface="Times New Roman"/>
                <a:ea typeface="Times New Roman"/>
                <a:cs typeface="+mn-cs"/>
              </a:rPr>
              <a:t>Памятка для родителей</a:t>
            </a:r>
            <a:endParaRPr lang="ru-RU" sz="3200" dirty="0">
              <a:solidFill>
                <a:srgbClr val="073E87"/>
              </a:solidFill>
              <a:latin typeface="Times New Roman"/>
              <a:ea typeface="Times New Roman"/>
              <a:cs typeface="+mn-cs"/>
            </a:endParaRPr>
          </a:p>
        </p:txBody>
      </p:sp>
      <p:sp>
        <p:nvSpPr>
          <p:cNvPr id="3" name="Объект 2"/>
          <p:cNvSpPr>
            <a:spLocks noGrp="1"/>
          </p:cNvSpPr>
          <p:nvPr>
            <p:ph sz="quarter" idx="13"/>
          </p:nvPr>
        </p:nvSpPr>
        <p:spPr/>
        <p:txBody>
          <a:bodyPr>
            <a:normAutofit fontScale="62500" lnSpcReduction="20000"/>
          </a:bodyPr>
          <a:lstStyle/>
          <a:p>
            <a:pPr>
              <a:spcAft>
                <a:spcPts val="0"/>
              </a:spcAft>
            </a:pPr>
            <a:r>
              <a:rPr lang="ru-RU" b="1" dirty="0" smtClean="0">
                <a:solidFill>
                  <a:srgbClr val="000000"/>
                </a:solidFill>
                <a:latin typeface="Times New Roman"/>
                <a:ea typeface="Times New Roman"/>
              </a:rPr>
              <a:t>Чистить </a:t>
            </a:r>
            <a:r>
              <a:rPr lang="ru-RU" b="1" dirty="0">
                <a:solidFill>
                  <a:srgbClr val="000000"/>
                </a:solidFill>
                <a:latin typeface="Times New Roman"/>
                <a:ea typeface="Times New Roman"/>
              </a:rPr>
              <a:t>пальто, обувь.</a:t>
            </a:r>
            <a:endParaRPr lang="ru-RU" sz="2000" b="1" dirty="0">
              <a:latin typeface="Times New Roman"/>
              <a:ea typeface="Times New Roman"/>
            </a:endParaRPr>
          </a:p>
          <a:p>
            <a:pPr>
              <a:spcAft>
                <a:spcPts val="0"/>
              </a:spcAft>
            </a:pPr>
            <a:r>
              <a:rPr lang="ru-RU" b="1" dirty="0">
                <a:solidFill>
                  <a:srgbClr val="000000"/>
                </a:solidFill>
                <a:latin typeface="Times New Roman"/>
                <a:ea typeface="Times New Roman"/>
              </a:rPr>
              <a:t>Стирать носовые платки, носки.</a:t>
            </a:r>
            <a:endParaRPr lang="ru-RU" sz="2000" b="1" dirty="0">
              <a:latin typeface="Times New Roman"/>
              <a:ea typeface="Times New Roman"/>
            </a:endParaRPr>
          </a:p>
          <a:p>
            <a:pPr>
              <a:spcAft>
                <a:spcPts val="0"/>
              </a:spcAft>
            </a:pPr>
            <a:r>
              <a:rPr lang="ru-RU" b="1" dirty="0">
                <a:solidFill>
                  <a:srgbClr val="000000"/>
                </a:solidFill>
                <a:latin typeface="Times New Roman"/>
                <a:ea typeface="Times New Roman"/>
              </a:rPr>
              <a:t>Накрывать стол для еды, убирать посуду.</a:t>
            </a:r>
            <a:endParaRPr lang="ru-RU" sz="2000" b="1" dirty="0">
              <a:latin typeface="Times New Roman"/>
              <a:ea typeface="Times New Roman"/>
            </a:endParaRPr>
          </a:p>
          <a:p>
            <a:pPr>
              <a:spcAft>
                <a:spcPts val="0"/>
              </a:spcAft>
            </a:pPr>
            <a:r>
              <a:rPr lang="ru-RU" b="1" dirty="0">
                <a:solidFill>
                  <a:srgbClr val="000000"/>
                </a:solidFill>
                <a:latin typeface="Times New Roman"/>
                <a:ea typeface="Times New Roman"/>
              </a:rPr>
              <a:t>Мыть и убирать игрушки.</a:t>
            </a:r>
            <a:endParaRPr lang="ru-RU" sz="2000" b="1" dirty="0">
              <a:latin typeface="Times New Roman"/>
              <a:ea typeface="Times New Roman"/>
            </a:endParaRPr>
          </a:p>
          <a:p>
            <a:pPr>
              <a:spcAft>
                <a:spcPts val="0"/>
              </a:spcAft>
            </a:pPr>
            <a:r>
              <a:rPr lang="ru-RU" b="1" dirty="0">
                <a:solidFill>
                  <a:srgbClr val="000000"/>
                </a:solidFill>
                <a:latin typeface="Times New Roman"/>
                <a:ea typeface="Times New Roman"/>
              </a:rPr>
              <a:t>Протирать мебель.</a:t>
            </a:r>
            <a:endParaRPr lang="ru-RU" sz="2000" b="1" dirty="0">
              <a:latin typeface="Times New Roman"/>
              <a:ea typeface="Times New Roman"/>
            </a:endParaRPr>
          </a:p>
          <a:p>
            <a:pPr>
              <a:spcAft>
                <a:spcPts val="0"/>
              </a:spcAft>
            </a:pPr>
            <a:r>
              <a:rPr lang="ru-RU" b="1" dirty="0">
                <a:solidFill>
                  <a:srgbClr val="000000"/>
                </a:solidFill>
                <a:latin typeface="Times New Roman"/>
                <a:ea typeface="Times New Roman"/>
              </a:rPr>
              <a:t>Убирать свою постель (с помощью взрослого) .</a:t>
            </a:r>
            <a:endParaRPr lang="ru-RU" sz="2000" b="1" dirty="0">
              <a:latin typeface="Times New Roman"/>
              <a:ea typeface="Times New Roman"/>
            </a:endParaRPr>
          </a:p>
          <a:p>
            <a:pPr>
              <a:spcAft>
                <a:spcPts val="0"/>
              </a:spcAft>
            </a:pPr>
            <a:r>
              <a:rPr lang="ru-RU" b="1" dirty="0">
                <a:solidFill>
                  <a:srgbClr val="000000"/>
                </a:solidFill>
                <a:latin typeface="Times New Roman"/>
                <a:ea typeface="Times New Roman"/>
              </a:rPr>
              <a:t>Подметать и пылесосить пол.</a:t>
            </a:r>
            <a:endParaRPr lang="ru-RU" sz="2000" b="1" dirty="0">
              <a:latin typeface="Times New Roman"/>
              <a:ea typeface="Times New Roman"/>
            </a:endParaRPr>
          </a:p>
          <a:p>
            <a:pPr>
              <a:spcAft>
                <a:spcPts val="0"/>
              </a:spcAft>
            </a:pPr>
            <a:r>
              <a:rPr lang="ru-RU" b="1" dirty="0">
                <a:solidFill>
                  <a:srgbClr val="000000"/>
                </a:solidFill>
                <a:latin typeface="Times New Roman"/>
                <a:ea typeface="Times New Roman"/>
              </a:rPr>
              <a:t>Поливать комнатные растения.</a:t>
            </a:r>
            <a:endParaRPr lang="ru-RU" sz="2000" b="1" dirty="0">
              <a:latin typeface="Times New Roman"/>
              <a:ea typeface="Times New Roman"/>
            </a:endParaRPr>
          </a:p>
          <a:p>
            <a:pPr>
              <a:spcAft>
                <a:spcPts val="0"/>
              </a:spcAft>
            </a:pPr>
            <a:r>
              <a:rPr lang="ru-RU" b="1" dirty="0">
                <a:solidFill>
                  <a:srgbClr val="000000"/>
                </a:solidFill>
                <a:latin typeface="Times New Roman"/>
                <a:ea typeface="Times New Roman"/>
              </a:rPr>
              <a:t>Кормить рыб и ухаживать за комнатными растениями.</a:t>
            </a:r>
            <a:endParaRPr lang="ru-RU" sz="2000" b="1" dirty="0">
              <a:latin typeface="Times New Roman"/>
              <a:ea typeface="Times New Roman"/>
            </a:endParaRPr>
          </a:p>
          <a:p>
            <a:pPr>
              <a:spcAft>
                <a:spcPts val="0"/>
              </a:spcAft>
            </a:pPr>
            <a:r>
              <a:rPr lang="ru-RU" b="1" dirty="0">
                <a:solidFill>
                  <a:srgbClr val="000000"/>
                </a:solidFill>
                <a:latin typeface="Times New Roman"/>
                <a:ea typeface="Times New Roman"/>
              </a:rPr>
              <a:t>Подклеивать книги, коробки для настольных материалов.</a:t>
            </a:r>
            <a:endParaRPr lang="ru-RU" sz="2000" b="1" dirty="0">
              <a:latin typeface="Times New Roman"/>
              <a:ea typeface="Times New Roman"/>
            </a:endParaRPr>
          </a:p>
          <a:p>
            <a:pPr>
              <a:spcAft>
                <a:spcPts val="0"/>
              </a:spcAft>
            </a:pPr>
            <a:r>
              <a:rPr lang="ru-RU" b="1" dirty="0">
                <a:solidFill>
                  <a:srgbClr val="000000"/>
                </a:solidFill>
                <a:latin typeface="Times New Roman"/>
                <a:ea typeface="Times New Roman"/>
              </a:rPr>
              <a:t>Помогать взрослым в работе по дому.</a:t>
            </a:r>
            <a:endParaRPr lang="ru-RU" sz="2000" b="1" dirty="0">
              <a:effectLst/>
              <a:latin typeface="Times New Roman"/>
              <a:ea typeface="Times New Roman"/>
            </a:endParaRPr>
          </a:p>
        </p:txBody>
      </p:sp>
      <p:pic>
        <p:nvPicPr>
          <p:cNvPr id="3074" name="Picture 2" descr="https://elenapindiurina.ru/images/stories/Trudovaia%20deiatelnoct/DSC06628.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45025" y="2968985"/>
            <a:ext cx="3822700" cy="286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72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tx1"/>
                </a:solidFill>
              </a:rPr>
              <a:t>С чего начать?</a:t>
            </a:r>
            <a:br>
              <a:rPr lang="ru-RU" dirty="0">
                <a:solidFill>
                  <a:schemeClr val="tx1"/>
                </a:solidFill>
              </a:rPr>
            </a:br>
            <a:endParaRPr lang="ru-RU" dirty="0">
              <a:solidFill>
                <a:schemeClr val="tx1"/>
              </a:solidFill>
            </a:endParaRPr>
          </a:p>
        </p:txBody>
      </p:sp>
      <p:sp>
        <p:nvSpPr>
          <p:cNvPr id="3" name="Объект 2"/>
          <p:cNvSpPr>
            <a:spLocks noGrp="1"/>
          </p:cNvSpPr>
          <p:nvPr>
            <p:ph sz="quarter" idx="13"/>
          </p:nvPr>
        </p:nvSpPr>
        <p:spPr/>
        <p:txBody>
          <a:bodyPr>
            <a:normAutofit/>
          </a:bodyPr>
          <a:lstStyle/>
          <a:p>
            <a:pPr algn="just">
              <a:lnSpc>
                <a:spcPct val="107000"/>
              </a:lnSpc>
              <a:spcAft>
                <a:spcPts val="800"/>
              </a:spcAft>
            </a:pPr>
            <a:r>
              <a:rPr lang="ru-RU" sz="2000" dirty="0" smtClean="0">
                <a:solidFill>
                  <a:srgbClr val="000000"/>
                </a:solidFill>
                <a:latin typeface="Times New Roman"/>
                <a:ea typeface="Times New Roman"/>
              </a:rPr>
              <a:t>Формировать </a:t>
            </a:r>
            <a:r>
              <a:rPr lang="ru-RU" sz="2000" dirty="0">
                <a:solidFill>
                  <a:srgbClr val="000000"/>
                </a:solidFill>
                <a:latin typeface="Times New Roman"/>
                <a:ea typeface="Times New Roman"/>
              </a:rPr>
              <a:t>положительное </a:t>
            </a:r>
            <a:r>
              <a:rPr lang="ru-RU" sz="2000" dirty="0" smtClean="0">
                <a:solidFill>
                  <a:srgbClr val="000000"/>
                </a:solidFill>
                <a:latin typeface="Times New Roman"/>
                <a:ea typeface="Times New Roman"/>
              </a:rPr>
              <a:t>отношение </a:t>
            </a:r>
            <a:r>
              <a:rPr lang="ru-RU" sz="2000" dirty="0">
                <a:solidFill>
                  <a:srgbClr val="000000"/>
                </a:solidFill>
                <a:latin typeface="Times New Roman"/>
                <a:ea typeface="Times New Roman"/>
              </a:rPr>
              <a:t>к труду</a:t>
            </a:r>
            <a:r>
              <a:rPr lang="ru-RU" sz="2000" dirty="0" smtClean="0">
                <a:solidFill>
                  <a:srgbClr val="000000"/>
                </a:solidFill>
                <a:latin typeface="Times New Roman"/>
                <a:ea typeface="Times New Roman"/>
              </a:rPr>
              <a:t>. </a:t>
            </a:r>
          </a:p>
          <a:p>
            <a:pPr algn="just">
              <a:lnSpc>
                <a:spcPct val="107000"/>
              </a:lnSpc>
              <a:spcAft>
                <a:spcPts val="800"/>
              </a:spcAft>
            </a:pPr>
            <a:r>
              <a:rPr lang="ru-RU" sz="2000" dirty="0">
                <a:solidFill>
                  <a:srgbClr val="1A1A1A"/>
                </a:solidFill>
                <a:latin typeface="Times New Roman"/>
                <a:ea typeface="Times New Roman"/>
                <a:cs typeface="Times New Roman"/>
              </a:rPr>
              <a:t>П</a:t>
            </a:r>
            <a:r>
              <a:rPr lang="ru-RU" sz="2000" dirty="0" smtClean="0">
                <a:solidFill>
                  <a:srgbClr val="1A1A1A"/>
                </a:solidFill>
                <a:latin typeface="Times New Roman"/>
                <a:ea typeface="Times New Roman"/>
                <a:cs typeface="Times New Roman"/>
              </a:rPr>
              <a:t>озволяйте ребенку </a:t>
            </a:r>
            <a:r>
              <a:rPr lang="ru-RU" sz="2000" dirty="0">
                <a:solidFill>
                  <a:srgbClr val="1A1A1A"/>
                </a:solidFill>
                <a:latin typeface="Times New Roman"/>
                <a:ea typeface="Times New Roman"/>
                <a:cs typeface="Times New Roman"/>
              </a:rPr>
              <a:t>помогать. </a:t>
            </a:r>
            <a:endParaRPr lang="ru-RU" sz="2000" dirty="0" smtClean="0">
              <a:solidFill>
                <a:srgbClr val="1A1A1A"/>
              </a:solidFill>
              <a:latin typeface="Times New Roman"/>
              <a:ea typeface="Times New Roman"/>
              <a:cs typeface="Times New Roman"/>
            </a:endParaRPr>
          </a:p>
          <a:p>
            <a:pPr algn="just">
              <a:lnSpc>
                <a:spcPct val="107000"/>
              </a:lnSpc>
              <a:spcAft>
                <a:spcPts val="800"/>
              </a:spcAft>
            </a:pPr>
            <a:r>
              <a:rPr lang="ru-RU" sz="2000" dirty="0" smtClean="0">
                <a:solidFill>
                  <a:srgbClr val="1A1A1A"/>
                </a:solidFill>
                <a:latin typeface="Times New Roman"/>
                <a:ea typeface="Times New Roman"/>
                <a:cs typeface="Times New Roman"/>
              </a:rPr>
              <a:t>Очень </a:t>
            </a:r>
            <a:r>
              <a:rPr lang="ru-RU" sz="2000" dirty="0">
                <a:solidFill>
                  <a:srgbClr val="1A1A1A"/>
                </a:solidFill>
                <a:latin typeface="Times New Roman"/>
                <a:ea typeface="Times New Roman"/>
                <a:cs typeface="Times New Roman"/>
              </a:rPr>
              <a:t>важно </a:t>
            </a:r>
            <a:r>
              <a:rPr lang="ru-RU" sz="2000" u="sng" dirty="0">
                <a:solidFill>
                  <a:srgbClr val="F28D00"/>
                </a:solidFill>
                <a:latin typeface="Times New Roman"/>
                <a:ea typeface="Times New Roman"/>
                <a:cs typeface="Times New Roman"/>
                <a:hlinkClick r:id="rId2"/>
              </a:rPr>
              <a:t>пробудить желание</a:t>
            </a:r>
            <a:r>
              <a:rPr lang="ru-RU" sz="2000" dirty="0">
                <a:solidFill>
                  <a:srgbClr val="1A1A1A"/>
                </a:solidFill>
                <a:latin typeface="Times New Roman"/>
                <a:ea typeface="Times New Roman"/>
                <a:cs typeface="Times New Roman"/>
              </a:rPr>
              <a:t> ребенка любое дело делать наилучшим образом</a:t>
            </a:r>
            <a:r>
              <a:rPr lang="ru-RU" sz="2000" dirty="0" smtClean="0">
                <a:solidFill>
                  <a:srgbClr val="1A1A1A"/>
                </a:solidFill>
                <a:latin typeface="Times New Roman"/>
                <a:ea typeface="Times New Roman"/>
                <a:cs typeface="Times New Roman"/>
              </a:rPr>
              <a:t>.</a:t>
            </a:r>
          </a:p>
          <a:p>
            <a:pPr algn="just">
              <a:lnSpc>
                <a:spcPct val="107000"/>
              </a:lnSpc>
              <a:spcAft>
                <a:spcPts val="800"/>
              </a:spcAft>
            </a:pPr>
            <a:r>
              <a:rPr lang="ru-RU" sz="2000" dirty="0" smtClean="0">
                <a:solidFill>
                  <a:srgbClr val="1A1A1A"/>
                </a:solidFill>
                <a:latin typeface="Times New Roman"/>
                <a:ea typeface="Times New Roman"/>
              </a:rPr>
              <a:t>Показать </a:t>
            </a:r>
            <a:r>
              <a:rPr lang="ru-RU" sz="2000" dirty="0">
                <a:solidFill>
                  <a:srgbClr val="1A1A1A"/>
                </a:solidFill>
                <a:latin typeface="Times New Roman"/>
                <a:ea typeface="Times New Roman"/>
              </a:rPr>
              <a:t>яркий </a:t>
            </a:r>
            <a:r>
              <a:rPr lang="ru-RU" sz="2000" dirty="0" smtClean="0">
                <a:solidFill>
                  <a:srgbClr val="1A1A1A"/>
                </a:solidFill>
                <a:latin typeface="Times New Roman"/>
                <a:ea typeface="Times New Roman"/>
              </a:rPr>
              <a:t>пример.</a:t>
            </a:r>
            <a:endParaRPr lang="ru-RU" sz="2000" dirty="0">
              <a:effectLst/>
              <a:latin typeface="Calibri"/>
              <a:ea typeface="Calibri"/>
              <a:cs typeface="Times New Roman"/>
            </a:endParaRPr>
          </a:p>
        </p:txBody>
      </p:sp>
      <p:pic>
        <p:nvPicPr>
          <p:cNvPr id="10242" name="Picture 2" descr="https://ds03.infourok.ru/uploads/ex/0b24/000093db-aea66355/hello_html_m776176be.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45024" y="2492896"/>
            <a:ext cx="4175447" cy="381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99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Ставим задачи правильно</a:t>
            </a:r>
            <a:endParaRPr lang="ru-RU" dirty="0">
              <a:solidFill>
                <a:schemeClr val="tx1"/>
              </a:solidFill>
            </a:endParaRPr>
          </a:p>
        </p:txBody>
      </p:sp>
      <p:sp>
        <p:nvSpPr>
          <p:cNvPr id="3" name="Объект 2"/>
          <p:cNvSpPr>
            <a:spLocks noGrp="1"/>
          </p:cNvSpPr>
          <p:nvPr>
            <p:ph sz="quarter" idx="13"/>
          </p:nvPr>
        </p:nvSpPr>
        <p:spPr/>
        <p:txBody>
          <a:bodyPr/>
          <a:lstStyle/>
          <a:p>
            <a:r>
              <a:rPr lang="ru-RU" dirty="0">
                <a:solidFill>
                  <a:srgbClr val="1A1A1A"/>
                </a:solidFill>
                <a:latin typeface="Times New Roman"/>
                <a:ea typeface="Times New Roman"/>
              </a:rPr>
              <a:t>Формулируя задания, которые вы даёте ребёнку, постарайтесь делать это максимально </a:t>
            </a:r>
            <a:r>
              <a:rPr lang="ru-RU" dirty="0" smtClean="0">
                <a:solidFill>
                  <a:srgbClr val="1A1A1A"/>
                </a:solidFill>
                <a:latin typeface="Times New Roman"/>
                <a:ea typeface="Times New Roman"/>
              </a:rPr>
              <a:t>конкретно.</a:t>
            </a:r>
            <a:endParaRPr lang="ru-RU" dirty="0"/>
          </a:p>
        </p:txBody>
      </p:sp>
      <p:pic>
        <p:nvPicPr>
          <p:cNvPr id="6146" name="Picture 2" descr="http://detsadik9.ucoz.ru/_nw/5/22434364.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679193"/>
            <a:ext cx="4608511" cy="344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62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Соизмеримость </a:t>
            </a:r>
            <a:endParaRPr lang="ru-RU" dirty="0">
              <a:solidFill>
                <a:schemeClr val="tx1"/>
              </a:solidFill>
            </a:endParaRPr>
          </a:p>
        </p:txBody>
      </p:sp>
      <p:sp>
        <p:nvSpPr>
          <p:cNvPr id="3" name="Объект 2"/>
          <p:cNvSpPr>
            <a:spLocks noGrp="1"/>
          </p:cNvSpPr>
          <p:nvPr>
            <p:ph sz="quarter" idx="13"/>
          </p:nvPr>
        </p:nvSpPr>
        <p:spPr/>
        <p:txBody>
          <a:bodyPr>
            <a:normAutofit fontScale="92500" lnSpcReduction="10000"/>
          </a:bodyPr>
          <a:lstStyle/>
          <a:p>
            <a:pPr algn="just">
              <a:lnSpc>
                <a:spcPct val="107000"/>
              </a:lnSpc>
              <a:spcAft>
                <a:spcPts val="800"/>
              </a:spcAft>
            </a:pPr>
            <a:r>
              <a:rPr lang="ru-RU" dirty="0">
                <a:solidFill>
                  <a:srgbClr val="1A1A1A"/>
                </a:solidFill>
                <a:latin typeface="Times New Roman"/>
                <a:ea typeface="Times New Roman"/>
                <a:cs typeface="Times New Roman"/>
              </a:rPr>
              <a:t>Не поручайте ребёнку то, с чем он не справится. </a:t>
            </a:r>
            <a:r>
              <a:rPr lang="ru-RU" dirty="0" smtClean="0">
                <a:solidFill>
                  <a:srgbClr val="1A1A1A"/>
                </a:solidFill>
                <a:latin typeface="Times New Roman"/>
                <a:ea typeface="Times New Roman"/>
                <a:cs typeface="Times New Roman"/>
              </a:rPr>
              <a:t>Следите</a:t>
            </a:r>
            <a:r>
              <a:rPr lang="ru-RU" dirty="0">
                <a:solidFill>
                  <a:srgbClr val="1A1A1A"/>
                </a:solidFill>
                <a:latin typeface="Times New Roman"/>
                <a:ea typeface="Times New Roman"/>
                <a:cs typeface="Times New Roman"/>
              </a:rPr>
              <a:t>, чтобы дети не поднимали тяжести и не брали опасные предметы, когда вы их не контролируете. Помните: если задание посильно, то и выполняется с интересом и удовольствием.</a:t>
            </a:r>
            <a:endParaRPr lang="ru-RU" sz="1800" dirty="0">
              <a:effectLst/>
              <a:latin typeface="Calibri"/>
              <a:ea typeface="Calibri"/>
              <a:cs typeface="Times New Roman"/>
            </a:endParaRPr>
          </a:p>
        </p:txBody>
      </p:sp>
      <p:pic>
        <p:nvPicPr>
          <p:cNvPr id="9218" name="Picture 2" descr="http://5fan.ru/files/11/5fan_ru_56379_d26c97dcc136b17162069da9f0c89427.html_files/0.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025" y="2564904"/>
            <a:ext cx="3822700" cy="356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70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274320" lvl="0" indent="-274320">
              <a:lnSpc>
                <a:spcPts val="1560"/>
              </a:lnSpc>
              <a:spcBef>
                <a:spcPct val="20000"/>
              </a:spcBef>
              <a:spcAft>
                <a:spcPts val="800"/>
              </a:spcAft>
            </a:pPr>
            <a:r>
              <a:rPr lang="ru-RU" sz="3600" b="1" dirty="0">
                <a:solidFill>
                  <a:srgbClr val="000000"/>
                </a:solidFill>
                <a:latin typeface="Times New Roman"/>
                <a:ea typeface="Times New Roman"/>
                <a:cs typeface="Times New Roman"/>
              </a:rPr>
              <a:t>Обязанности</a:t>
            </a:r>
            <a:endParaRPr lang="ru-RU" sz="3600" dirty="0">
              <a:solidFill>
                <a:srgbClr val="073E87"/>
              </a:solidFill>
              <a:latin typeface="Calibri"/>
              <a:ea typeface="Calibri"/>
              <a:cs typeface="Times New Roman"/>
            </a:endParaRPr>
          </a:p>
        </p:txBody>
      </p:sp>
      <p:sp>
        <p:nvSpPr>
          <p:cNvPr id="3" name="Объект 2"/>
          <p:cNvSpPr>
            <a:spLocks noGrp="1"/>
          </p:cNvSpPr>
          <p:nvPr>
            <p:ph sz="quarter" idx="13"/>
          </p:nvPr>
        </p:nvSpPr>
        <p:spPr/>
        <p:txBody>
          <a:bodyPr>
            <a:normAutofit/>
          </a:bodyPr>
          <a:lstStyle/>
          <a:p>
            <a:r>
              <a:rPr lang="ru-RU" dirty="0" smtClean="0">
                <a:solidFill>
                  <a:srgbClr val="1A1A1A"/>
                </a:solidFill>
                <a:latin typeface="Times New Roman"/>
                <a:ea typeface="Times New Roman"/>
              </a:rPr>
              <a:t>Важно</a:t>
            </a:r>
            <a:r>
              <a:rPr lang="ru-RU" dirty="0">
                <a:solidFill>
                  <a:srgbClr val="1A1A1A"/>
                </a:solidFill>
                <a:latin typeface="Times New Roman"/>
                <a:ea typeface="Times New Roman"/>
              </a:rPr>
              <a:t>, чтобы ребёнок понимал, что в семье есть </a:t>
            </a:r>
            <a:r>
              <a:rPr lang="ru-RU" u="sng" dirty="0">
                <a:solidFill>
                  <a:srgbClr val="F28D00"/>
                </a:solidFill>
                <a:latin typeface="Times New Roman"/>
                <a:ea typeface="Times New Roman"/>
                <a:cs typeface="Times New Roman"/>
                <a:hlinkClick r:id="rId2"/>
              </a:rPr>
              <a:t>обязанности</a:t>
            </a:r>
            <a:r>
              <a:rPr lang="ru-RU" dirty="0">
                <a:solidFill>
                  <a:srgbClr val="1A1A1A"/>
                </a:solidFill>
                <a:latin typeface="Times New Roman"/>
                <a:ea typeface="Times New Roman"/>
              </a:rPr>
              <a:t> не только у родителей, но и у него- постоянные, а не от случая к случаю. </a:t>
            </a:r>
            <a:endParaRPr lang="ru-RU" dirty="0"/>
          </a:p>
        </p:txBody>
      </p:sp>
      <p:pic>
        <p:nvPicPr>
          <p:cNvPr id="16386" name="Picture 2" descr="https://static8.depositphotos.com/1377527/930/i/950/depositphotos_9306553-stock-photo-family-giving-dog-a-bath.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833143" y="2276872"/>
            <a:ext cx="3853657" cy="384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9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lnSpcReduction="10000"/>
          </a:bodyPr>
          <a:lstStyle/>
          <a:p>
            <a:pPr algn="just">
              <a:lnSpc>
                <a:spcPct val="107000"/>
              </a:lnSpc>
              <a:spcAft>
                <a:spcPts val="750"/>
              </a:spcAft>
            </a:pPr>
            <a:r>
              <a:rPr lang="ru-RU" dirty="0">
                <a:solidFill>
                  <a:srgbClr val="000000"/>
                </a:solidFill>
                <a:latin typeface="Times New Roman"/>
                <a:ea typeface="Calibri"/>
                <a:cs typeface="Times New Roman"/>
              </a:rPr>
              <a:t>«</a:t>
            </a:r>
            <a:r>
              <a:rPr lang="ru-RU" b="1" dirty="0">
                <a:solidFill>
                  <a:srgbClr val="000000"/>
                </a:solidFill>
                <a:latin typeface="Times New Roman"/>
                <a:ea typeface="Calibri"/>
                <a:cs typeface="Times New Roman"/>
              </a:rPr>
              <a:t>Труд - всегда был основой для человеческой жизни и культуры. Поэтому и в воспитательной работе труд должен быть одним из самых основных элементов. »</a:t>
            </a:r>
            <a:r>
              <a:rPr lang="ru-RU" dirty="0">
                <a:solidFill>
                  <a:srgbClr val="000000"/>
                </a:solidFill>
                <a:latin typeface="Times New Roman"/>
                <a:ea typeface="Calibri"/>
                <a:cs typeface="Times New Roman"/>
              </a:rPr>
              <a:t> А. С. Макаренко.</a:t>
            </a:r>
            <a:endParaRPr lang="ru-RU" sz="1800" dirty="0">
              <a:effectLst/>
              <a:latin typeface="Calibri"/>
              <a:ea typeface="Calibri"/>
              <a:cs typeface="Times New Roman"/>
            </a:endParaRPr>
          </a:p>
        </p:txBody>
      </p:sp>
      <p:pic>
        <p:nvPicPr>
          <p:cNvPr id="11266" name="Picture 2" descr="http://xn--26-6kchj4aiosb3hsd.xn--p1ai/wp-content/uploads/2017/11/IMG-20171107-WA0007.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45024" y="2679192"/>
            <a:ext cx="4041775" cy="344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844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Родительская опека</a:t>
            </a:r>
            <a:endParaRPr lang="ru-RU" dirty="0">
              <a:solidFill>
                <a:schemeClr val="tx1"/>
              </a:solidFill>
            </a:endParaRPr>
          </a:p>
        </p:txBody>
      </p:sp>
      <p:sp>
        <p:nvSpPr>
          <p:cNvPr id="3" name="Объект 2"/>
          <p:cNvSpPr>
            <a:spLocks noGrp="1"/>
          </p:cNvSpPr>
          <p:nvPr>
            <p:ph sz="quarter" idx="13"/>
          </p:nvPr>
        </p:nvSpPr>
        <p:spPr/>
        <p:txBody>
          <a:bodyPr>
            <a:normAutofit fontScale="92500" lnSpcReduction="20000"/>
          </a:bodyPr>
          <a:lstStyle/>
          <a:p>
            <a:pPr algn="just">
              <a:lnSpc>
                <a:spcPct val="107000"/>
              </a:lnSpc>
              <a:spcAft>
                <a:spcPts val="800"/>
              </a:spcAft>
            </a:pPr>
            <a:r>
              <a:rPr lang="ru-RU" dirty="0">
                <a:solidFill>
                  <a:srgbClr val="1A1A1A"/>
                </a:solidFill>
                <a:latin typeface="Times New Roman"/>
                <a:ea typeface="Times New Roman"/>
                <a:cs typeface="Times New Roman"/>
              </a:rPr>
              <a:t>Отсутствие необходимости прикладывать усилия воспитывает у детей лень, равнодушие, эгоизм.</a:t>
            </a:r>
            <a:endParaRPr lang="ru-RU" sz="1800" dirty="0">
              <a:latin typeface="Calibri"/>
              <a:ea typeface="Calibri"/>
              <a:cs typeface="Times New Roman"/>
            </a:endParaRPr>
          </a:p>
          <a:p>
            <a:pPr algn="just">
              <a:lnSpc>
                <a:spcPct val="107000"/>
              </a:lnSpc>
              <a:spcAft>
                <a:spcPts val="800"/>
              </a:spcAft>
            </a:pPr>
            <a:r>
              <a:rPr lang="ru-RU" dirty="0">
                <a:solidFill>
                  <a:srgbClr val="1A1A1A"/>
                </a:solidFill>
                <a:latin typeface="Times New Roman"/>
                <a:ea typeface="Times New Roman"/>
                <a:cs typeface="Times New Roman"/>
              </a:rPr>
              <a:t>Не делайте за ребёнка то, что он может сделать самостоятельно!</a:t>
            </a:r>
            <a:endParaRPr lang="ru-RU" sz="1800" dirty="0">
              <a:latin typeface="Calibri"/>
              <a:ea typeface="Calibri"/>
              <a:cs typeface="Times New Roman"/>
            </a:endParaRPr>
          </a:p>
          <a:p>
            <a:pPr algn="just">
              <a:lnSpc>
                <a:spcPct val="107000"/>
              </a:lnSpc>
              <a:spcAft>
                <a:spcPts val="800"/>
              </a:spcAft>
            </a:pPr>
            <a:r>
              <a:rPr lang="ru-RU" dirty="0">
                <a:solidFill>
                  <a:srgbClr val="1A1A1A"/>
                </a:solidFill>
                <a:latin typeface="Times New Roman"/>
                <a:ea typeface="Times New Roman"/>
                <a:cs typeface="Times New Roman"/>
              </a:rPr>
              <a:t>Постарайтесь помогать ребёнку только тогда, когда он просит об этом.</a:t>
            </a:r>
            <a:endParaRPr lang="ru-RU" sz="1800" dirty="0">
              <a:effectLst/>
              <a:latin typeface="Calibri"/>
              <a:ea typeface="Calibri"/>
              <a:cs typeface="Times New Roman"/>
            </a:endParaRPr>
          </a:p>
        </p:txBody>
      </p:sp>
      <p:pic>
        <p:nvPicPr>
          <p:cNvPr id="15362" name="Picture 2" descr="https://mnogo-sil.ru/wp-content/uploads/2017/05/kak_pomogat_site-1170x780.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024" y="2564904"/>
            <a:ext cx="4175447" cy="356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233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274320" lvl="0" indent="-274320">
              <a:lnSpc>
                <a:spcPts val="1560"/>
              </a:lnSpc>
              <a:spcBef>
                <a:spcPct val="20000"/>
              </a:spcBef>
              <a:spcAft>
                <a:spcPts val="800"/>
              </a:spcAft>
            </a:pPr>
            <a:r>
              <a:rPr lang="ru-RU" sz="3600" b="1" dirty="0">
                <a:solidFill>
                  <a:srgbClr val="000000"/>
                </a:solidFill>
                <a:latin typeface="Times New Roman"/>
                <a:ea typeface="Times New Roman"/>
                <a:cs typeface="Times New Roman"/>
              </a:rPr>
              <a:t>Совместный труд</a:t>
            </a:r>
            <a:endParaRPr lang="ru-RU" sz="3600" dirty="0">
              <a:solidFill>
                <a:srgbClr val="073E87"/>
              </a:solidFill>
              <a:latin typeface="Calibri"/>
              <a:ea typeface="Calibri"/>
              <a:cs typeface="Times New Roman"/>
            </a:endParaRPr>
          </a:p>
        </p:txBody>
      </p:sp>
      <p:sp>
        <p:nvSpPr>
          <p:cNvPr id="3" name="Объект 2"/>
          <p:cNvSpPr>
            <a:spLocks noGrp="1"/>
          </p:cNvSpPr>
          <p:nvPr>
            <p:ph sz="quarter" idx="13"/>
          </p:nvPr>
        </p:nvSpPr>
        <p:spPr/>
        <p:txBody>
          <a:bodyPr/>
          <a:lstStyle/>
          <a:p>
            <a:r>
              <a:rPr lang="ru-RU" dirty="0" smtClean="0">
                <a:solidFill>
                  <a:srgbClr val="1A1A1A"/>
                </a:solidFill>
                <a:latin typeface="Times New Roman"/>
                <a:ea typeface="Times New Roman"/>
              </a:rPr>
              <a:t>Включение </a:t>
            </a:r>
            <a:r>
              <a:rPr lang="ru-RU" dirty="0">
                <a:solidFill>
                  <a:srgbClr val="1A1A1A"/>
                </a:solidFill>
                <a:latin typeface="Times New Roman"/>
                <a:ea typeface="Times New Roman"/>
              </a:rPr>
              <a:t>ребёнка в посильную работу в семье делает его жизнь более интересной. Кроме того, совместный труд сплачивает семью, ребёнок чувствует свою значимость. </a:t>
            </a:r>
            <a:endParaRPr lang="ru-RU" dirty="0"/>
          </a:p>
        </p:txBody>
      </p:sp>
      <p:pic>
        <p:nvPicPr>
          <p:cNvPr id="13314" name="Picture 2" descr="https://www.odevaika.ru/upload/medialibrary/763/763dfec377bfdb55fd107f002cd0ebb0.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032374" y="2492896"/>
            <a:ext cx="3860105" cy="292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252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021610"/>
            <a:ext cx="7632848" cy="5703869"/>
          </a:xfrm>
          <a:prstGeom prst="rect">
            <a:avLst/>
          </a:prstGeom>
        </p:spPr>
        <p:txBody>
          <a:bodyPr wrap="square">
            <a:spAutoFit/>
          </a:bodyPr>
          <a:lstStyle/>
          <a:p>
            <a:pPr algn="just">
              <a:lnSpc>
                <a:spcPct val="107000"/>
              </a:lnSpc>
              <a:spcAft>
                <a:spcPts val="0"/>
              </a:spcAft>
            </a:pPr>
            <a:r>
              <a:rPr lang="ru-RU" b="1" dirty="0">
                <a:solidFill>
                  <a:srgbClr val="C00000"/>
                </a:solidFill>
                <a:latin typeface="Times New Roman"/>
                <a:ea typeface="Times New Roman"/>
                <a:cs typeface="Times New Roman"/>
              </a:rPr>
              <a:t>«Что делает?»</a:t>
            </a:r>
            <a:endParaRPr lang="ru-RU" sz="1400" dirty="0">
              <a:latin typeface="Calibri"/>
              <a:ea typeface="Calibri"/>
              <a:cs typeface="Times New Roman"/>
            </a:endParaRPr>
          </a:p>
          <a:p>
            <a:pPr algn="just">
              <a:lnSpc>
                <a:spcPct val="107000"/>
              </a:lnSpc>
              <a:spcAft>
                <a:spcPts val="0"/>
              </a:spcAft>
            </a:pPr>
            <a:r>
              <a:rPr lang="ru-RU" dirty="0">
                <a:solidFill>
                  <a:srgbClr val="000000"/>
                </a:solidFill>
                <a:latin typeface="Times New Roman"/>
                <a:ea typeface="Times New Roman"/>
                <a:cs typeface="Times New Roman"/>
              </a:rPr>
              <a:t>Цель: Формировать понятия о действиях людей разных профессий.</a:t>
            </a:r>
            <a:endParaRPr lang="ru-RU" sz="1400" dirty="0">
              <a:latin typeface="Calibri"/>
              <a:ea typeface="Calibri"/>
              <a:cs typeface="Times New Roman"/>
            </a:endParaRPr>
          </a:p>
          <a:p>
            <a:pPr algn="just">
              <a:lnSpc>
                <a:spcPct val="107000"/>
              </a:lnSpc>
              <a:spcAft>
                <a:spcPts val="0"/>
              </a:spcAft>
            </a:pPr>
            <a:r>
              <a:rPr lang="ru-RU" dirty="0">
                <a:solidFill>
                  <a:srgbClr val="000000"/>
                </a:solidFill>
                <a:latin typeface="Times New Roman"/>
                <a:ea typeface="Times New Roman"/>
                <a:cs typeface="Times New Roman"/>
              </a:rPr>
              <a:t>Продавец что делает? (продает)</a:t>
            </a:r>
            <a:endParaRPr lang="ru-RU" sz="1400" dirty="0">
              <a:latin typeface="Calibri"/>
              <a:ea typeface="Calibri"/>
              <a:cs typeface="Times New Roman"/>
            </a:endParaRPr>
          </a:p>
          <a:p>
            <a:pPr algn="just">
              <a:lnSpc>
                <a:spcPct val="107000"/>
              </a:lnSpc>
              <a:spcAft>
                <a:spcPts val="0"/>
              </a:spcAft>
            </a:pPr>
            <a:r>
              <a:rPr lang="ru-RU" dirty="0">
                <a:solidFill>
                  <a:srgbClr val="000000"/>
                </a:solidFill>
                <a:latin typeface="Times New Roman"/>
                <a:ea typeface="Times New Roman"/>
                <a:cs typeface="Times New Roman"/>
              </a:rPr>
              <a:t>Воспитатель что делает? (воспитывает)</a:t>
            </a:r>
            <a:endParaRPr lang="ru-RU" sz="1400" dirty="0">
              <a:latin typeface="Calibri"/>
              <a:ea typeface="Calibri"/>
              <a:cs typeface="Times New Roman"/>
            </a:endParaRPr>
          </a:p>
          <a:p>
            <a:pPr algn="just">
              <a:lnSpc>
                <a:spcPct val="107000"/>
              </a:lnSpc>
              <a:spcAft>
                <a:spcPts val="0"/>
              </a:spcAft>
            </a:pPr>
            <a:r>
              <a:rPr lang="ru-RU" dirty="0">
                <a:solidFill>
                  <a:srgbClr val="000000"/>
                </a:solidFill>
                <a:latin typeface="Times New Roman"/>
                <a:ea typeface="Times New Roman"/>
                <a:cs typeface="Times New Roman"/>
              </a:rPr>
              <a:t>Повар что делает? (готовит еду)</a:t>
            </a:r>
            <a:endParaRPr lang="ru-RU" sz="1400" dirty="0">
              <a:latin typeface="Calibri"/>
              <a:ea typeface="Calibri"/>
              <a:cs typeface="Times New Roman"/>
            </a:endParaRPr>
          </a:p>
          <a:p>
            <a:pPr algn="just">
              <a:lnSpc>
                <a:spcPct val="107000"/>
              </a:lnSpc>
              <a:spcAft>
                <a:spcPts val="0"/>
              </a:spcAft>
            </a:pPr>
            <a:r>
              <a:rPr lang="ru-RU" b="1" dirty="0">
                <a:solidFill>
                  <a:srgbClr val="C00000"/>
                </a:solidFill>
                <a:latin typeface="Times New Roman"/>
                <a:ea typeface="Times New Roman"/>
                <a:cs typeface="Times New Roman"/>
              </a:rPr>
              <a:t>«Домашние дела»</a:t>
            </a:r>
            <a:endParaRPr lang="ru-RU" sz="1400" dirty="0">
              <a:latin typeface="Calibri"/>
              <a:ea typeface="Calibri"/>
              <a:cs typeface="Times New Roman"/>
            </a:endParaRPr>
          </a:p>
          <a:p>
            <a:pPr algn="just">
              <a:lnSpc>
                <a:spcPct val="107000"/>
              </a:lnSpc>
              <a:spcAft>
                <a:spcPts val="0"/>
              </a:spcAft>
            </a:pPr>
            <a:r>
              <a:rPr lang="ru-RU" dirty="0">
                <a:solidFill>
                  <a:srgbClr val="000000"/>
                </a:solidFill>
                <a:latin typeface="Times New Roman"/>
                <a:ea typeface="Times New Roman"/>
                <a:cs typeface="Times New Roman"/>
              </a:rPr>
              <a:t>Цель: Формировать понятия ребенка о домашних обязанностях. </a:t>
            </a:r>
            <a:endParaRPr lang="ru-RU" sz="1400" dirty="0">
              <a:latin typeface="Calibri"/>
              <a:ea typeface="Calibri"/>
              <a:cs typeface="Times New Roman"/>
            </a:endParaRPr>
          </a:p>
          <a:p>
            <a:pPr algn="just">
              <a:lnSpc>
                <a:spcPct val="107000"/>
              </a:lnSpc>
              <a:spcAft>
                <a:spcPts val="0"/>
              </a:spcAft>
            </a:pPr>
            <a:r>
              <a:rPr lang="ru-RU" dirty="0">
                <a:solidFill>
                  <a:srgbClr val="000000"/>
                </a:solidFill>
                <a:latin typeface="Times New Roman"/>
                <a:ea typeface="Times New Roman"/>
                <a:cs typeface="Times New Roman"/>
              </a:rPr>
              <a:t> </a:t>
            </a:r>
            <a:r>
              <a:rPr lang="ru-RU" dirty="0" smtClean="0">
                <a:solidFill>
                  <a:srgbClr val="000000"/>
                </a:solidFill>
                <a:latin typeface="Times New Roman"/>
                <a:ea typeface="Times New Roman"/>
                <a:cs typeface="Times New Roman"/>
              </a:rPr>
              <a:t>С </a:t>
            </a:r>
            <a:r>
              <a:rPr lang="ru-RU" dirty="0">
                <a:solidFill>
                  <a:srgbClr val="000000"/>
                </a:solidFill>
                <a:latin typeface="Times New Roman"/>
                <a:ea typeface="Times New Roman"/>
                <a:cs typeface="Times New Roman"/>
              </a:rPr>
              <a:t>какой работой по дому папа лучше всех справляется? (Повесить картину, наточить нож, выбить ковер)</a:t>
            </a:r>
            <a:endParaRPr lang="ru-RU" sz="1400" dirty="0">
              <a:latin typeface="Calibri"/>
              <a:ea typeface="Calibri"/>
              <a:cs typeface="Times New Roman"/>
            </a:endParaRPr>
          </a:p>
          <a:p>
            <a:pPr algn="just">
              <a:lnSpc>
                <a:spcPct val="107000"/>
              </a:lnSpc>
              <a:spcAft>
                <a:spcPts val="0"/>
              </a:spcAft>
            </a:pPr>
            <a:r>
              <a:rPr lang="ru-RU" dirty="0">
                <a:solidFill>
                  <a:srgbClr val="000000"/>
                </a:solidFill>
                <a:latin typeface="Times New Roman"/>
                <a:ea typeface="Times New Roman"/>
                <a:cs typeface="Times New Roman"/>
              </a:rPr>
              <a:t>Что у мамы получается лучше всех? (Приготовить еде, погладить белье)</a:t>
            </a:r>
            <a:endParaRPr lang="ru-RU" sz="1400" dirty="0">
              <a:latin typeface="Calibri"/>
              <a:ea typeface="Calibri"/>
              <a:cs typeface="Times New Roman"/>
            </a:endParaRPr>
          </a:p>
          <a:p>
            <a:pPr algn="just">
              <a:lnSpc>
                <a:spcPct val="107000"/>
              </a:lnSpc>
              <a:spcAft>
                <a:spcPts val="0"/>
              </a:spcAft>
            </a:pPr>
            <a:r>
              <a:rPr lang="ru-RU" dirty="0">
                <a:solidFill>
                  <a:srgbClr val="000000"/>
                </a:solidFill>
                <a:latin typeface="Times New Roman"/>
                <a:ea typeface="Times New Roman"/>
              </a:rPr>
              <a:t>Что ребенок делает лучше всех</a:t>
            </a:r>
            <a:r>
              <a:rPr lang="ru-RU" dirty="0" smtClean="0">
                <a:solidFill>
                  <a:srgbClr val="000000"/>
                </a:solidFill>
                <a:latin typeface="Times New Roman"/>
                <a:ea typeface="Times New Roman"/>
              </a:rPr>
              <a:t>?</a:t>
            </a:r>
          </a:p>
          <a:p>
            <a:pPr algn="just">
              <a:lnSpc>
                <a:spcPct val="107000"/>
              </a:lnSpc>
              <a:spcAft>
                <a:spcPts val="0"/>
              </a:spcAft>
            </a:pPr>
            <a:r>
              <a:rPr lang="ru-RU" dirty="0" smtClean="0">
                <a:solidFill>
                  <a:srgbClr val="000000"/>
                </a:solidFill>
                <a:latin typeface="Times New Roman"/>
                <a:ea typeface="Times New Roman"/>
              </a:rPr>
              <a:t> </a:t>
            </a:r>
            <a:r>
              <a:rPr lang="ru-RU" b="1" dirty="0">
                <a:solidFill>
                  <a:srgbClr val="C00000"/>
                </a:solidFill>
                <a:latin typeface="Times New Roman"/>
                <a:ea typeface="Times New Roman"/>
                <a:cs typeface="Times New Roman"/>
              </a:rPr>
              <a:t>«Кем работают?»</a:t>
            </a:r>
            <a:endParaRPr lang="ru-RU" sz="1400" dirty="0">
              <a:latin typeface="Calibri"/>
              <a:ea typeface="Calibri"/>
              <a:cs typeface="Times New Roman"/>
            </a:endParaRPr>
          </a:p>
          <a:p>
            <a:pPr algn="just">
              <a:lnSpc>
                <a:spcPct val="107000"/>
              </a:lnSpc>
              <a:spcAft>
                <a:spcPts val="0"/>
              </a:spcAft>
            </a:pPr>
            <a:r>
              <a:rPr lang="ru-RU" dirty="0">
                <a:solidFill>
                  <a:srgbClr val="000000"/>
                </a:solidFill>
                <a:latin typeface="Times New Roman"/>
                <a:ea typeface="Times New Roman"/>
                <a:cs typeface="Times New Roman"/>
              </a:rPr>
              <a:t>Цель: Знакомить детей с профессиями своих родных.</a:t>
            </a:r>
            <a:endParaRPr lang="ru-RU" sz="1400" dirty="0">
              <a:latin typeface="Calibri"/>
              <a:ea typeface="Calibri"/>
              <a:cs typeface="Times New Roman"/>
            </a:endParaRPr>
          </a:p>
          <a:p>
            <a:pPr algn="just">
              <a:lnSpc>
                <a:spcPct val="107000"/>
              </a:lnSpc>
              <a:spcAft>
                <a:spcPts val="0"/>
              </a:spcAft>
            </a:pPr>
            <a:r>
              <a:rPr lang="ru-RU" dirty="0">
                <a:solidFill>
                  <a:srgbClr val="000000"/>
                </a:solidFill>
                <a:latin typeface="Times New Roman"/>
                <a:ea typeface="Times New Roman"/>
                <a:cs typeface="Times New Roman"/>
              </a:rPr>
              <a:t>Кем работает мама? Папа? Бабушка? и  т. д.</a:t>
            </a:r>
            <a:endParaRPr lang="ru-RU" sz="1400" dirty="0">
              <a:latin typeface="Calibri"/>
              <a:ea typeface="Calibri"/>
              <a:cs typeface="Times New Roman"/>
            </a:endParaRPr>
          </a:p>
          <a:p>
            <a:pPr algn="just">
              <a:lnSpc>
                <a:spcPct val="107000"/>
              </a:lnSpc>
              <a:spcAft>
                <a:spcPts val="0"/>
              </a:spcAft>
            </a:pPr>
            <a:r>
              <a:rPr lang="ru-RU" b="1" dirty="0">
                <a:solidFill>
                  <a:srgbClr val="C00000"/>
                </a:solidFill>
                <a:latin typeface="Times New Roman"/>
                <a:ea typeface="Times New Roman"/>
                <a:cs typeface="Times New Roman"/>
              </a:rPr>
              <a:t> </a:t>
            </a:r>
            <a:r>
              <a:rPr lang="ru-RU" b="1" dirty="0" smtClean="0">
                <a:solidFill>
                  <a:srgbClr val="C00000"/>
                </a:solidFill>
                <a:latin typeface="Times New Roman"/>
                <a:ea typeface="Times New Roman"/>
                <a:cs typeface="Times New Roman"/>
              </a:rPr>
              <a:t>«</a:t>
            </a:r>
            <a:r>
              <a:rPr lang="ru-RU" b="1" dirty="0">
                <a:solidFill>
                  <a:srgbClr val="C00000"/>
                </a:solidFill>
                <a:latin typeface="Times New Roman"/>
                <a:ea typeface="Times New Roman"/>
                <a:cs typeface="Times New Roman"/>
              </a:rPr>
              <a:t>Кто больше назовет?»</a:t>
            </a:r>
            <a:endParaRPr lang="ru-RU" sz="1400" dirty="0">
              <a:latin typeface="Calibri"/>
              <a:ea typeface="Calibri"/>
              <a:cs typeface="Times New Roman"/>
            </a:endParaRPr>
          </a:p>
          <a:p>
            <a:pPr algn="just">
              <a:lnSpc>
                <a:spcPct val="107000"/>
              </a:lnSpc>
              <a:spcAft>
                <a:spcPts val="0"/>
              </a:spcAft>
            </a:pPr>
            <a:r>
              <a:rPr lang="ru-RU" dirty="0">
                <a:solidFill>
                  <a:srgbClr val="000000"/>
                </a:solidFill>
                <a:latin typeface="Times New Roman"/>
                <a:ea typeface="Times New Roman"/>
                <a:cs typeface="Times New Roman"/>
              </a:rPr>
              <a:t>Цель: Закреплять названия профессий.</a:t>
            </a:r>
            <a:endParaRPr lang="ru-RU" sz="1400" dirty="0">
              <a:latin typeface="Calibri"/>
              <a:ea typeface="Calibri"/>
              <a:cs typeface="Times New Roman"/>
            </a:endParaRPr>
          </a:p>
          <a:p>
            <a:pPr algn="just">
              <a:lnSpc>
                <a:spcPct val="107000"/>
              </a:lnSpc>
              <a:spcAft>
                <a:spcPts val="0"/>
              </a:spcAft>
            </a:pPr>
            <a:r>
              <a:rPr lang="ru-RU" dirty="0">
                <a:solidFill>
                  <a:srgbClr val="000000"/>
                </a:solidFill>
                <a:latin typeface="Times New Roman"/>
                <a:ea typeface="Times New Roman"/>
                <a:cs typeface="Times New Roman"/>
              </a:rPr>
              <a:t>Присутствующие по очереди называют профессию, не повторяя за другими.</a:t>
            </a:r>
            <a:endParaRPr lang="ru-RU" sz="1400" dirty="0">
              <a:latin typeface="Calibri"/>
              <a:ea typeface="Calibri"/>
              <a:cs typeface="Times New Roman"/>
            </a:endParaRPr>
          </a:p>
          <a:p>
            <a:pPr algn="just">
              <a:lnSpc>
                <a:spcPct val="107000"/>
              </a:lnSpc>
              <a:spcAft>
                <a:spcPts val="0"/>
              </a:spcAft>
            </a:pPr>
            <a:r>
              <a:rPr lang="ru-RU" b="1" dirty="0">
                <a:solidFill>
                  <a:srgbClr val="C00000"/>
                </a:solidFill>
                <a:latin typeface="Times New Roman"/>
                <a:ea typeface="Times New Roman"/>
                <a:cs typeface="Times New Roman"/>
              </a:rPr>
              <a:t> </a:t>
            </a:r>
            <a:endParaRPr lang="ru-RU" sz="1400" dirty="0">
              <a:latin typeface="Calibri"/>
              <a:ea typeface="Calibri"/>
              <a:cs typeface="Times New Roman"/>
            </a:endParaRPr>
          </a:p>
          <a:p>
            <a:endParaRPr lang="ru-RU" dirty="0"/>
          </a:p>
        </p:txBody>
      </p:sp>
    </p:spTree>
    <p:extLst>
      <p:ext uri="{BB962C8B-B14F-4D97-AF65-F5344CB8AC3E}">
        <p14:creationId xmlns:p14="http://schemas.microsoft.com/office/powerpoint/2010/main" val="181597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56399"/>
            <a:ext cx="7920880" cy="6349495"/>
          </a:xfrm>
          <a:prstGeom prst="rect">
            <a:avLst/>
          </a:prstGeom>
        </p:spPr>
        <p:txBody>
          <a:bodyPr wrap="square">
            <a:spAutoFit/>
          </a:bodyPr>
          <a:lstStyle/>
          <a:p>
            <a:pPr lvl="0">
              <a:lnSpc>
                <a:spcPct val="107000"/>
              </a:lnSpc>
            </a:pPr>
            <a:r>
              <a:rPr lang="ru-RU" b="1" dirty="0">
                <a:solidFill>
                  <a:srgbClr val="C00000"/>
                </a:solidFill>
                <a:latin typeface="Times New Roman"/>
                <a:ea typeface="Times New Roman"/>
                <a:cs typeface="Times New Roman"/>
              </a:rPr>
              <a:t>«Угадай о какой профессии речь»</a:t>
            </a:r>
            <a:r>
              <a:rPr lang="ru-RU" dirty="0">
                <a:solidFill>
                  <a:srgbClr val="C00000"/>
                </a:solidFill>
                <a:latin typeface="Times New Roman"/>
                <a:ea typeface="Times New Roman"/>
                <a:cs typeface="Times New Roman"/>
              </a:rPr>
              <a:t/>
            </a:r>
            <a:br>
              <a:rPr lang="ru-RU" dirty="0">
                <a:solidFill>
                  <a:srgbClr val="C00000"/>
                </a:solidFill>
                <a:latin typeface="Times New Roman"/>
                <a:ea typeface="Times New Roman"/>
                <a:cs typeface="Times New Roman"/>
              </a:rPr>
            </a:br>
            <a:r>
              <a:rPr lang="ru-RU" dirty="0">
                <a:solidFill>
                  <a:srgbClr val="000000"/>
                </a:solidFill>
                <a:latin typeface="Times New Roman"/>
                <a:ea typeface="Times New Roman"/>
                <a:cs typeface="Times New Roman"/>
              </a:rPr>
              <a:t>Цель: расширять представление детей о профессии; выяснить о какой профессии идет речь.</a:t>
            </a:r>
            <a:endParaRPr lang="ru-RU" sz="1400" dirty="0">
              <a:solidFill>
                <a:prstClr val="black"/>
              </a:solidFill>
              <a:latin typeface="Calibri"/>
              <a:ea typeface="Calibri"/>
              <a:cs typeface="Times New Roman"/>
            </a:endParaRPr>
          </a:p>
          <a:p>
            <a:pPr lvl="0">
              <a:lnSpc>
                <a:spcPct val="107000"/>
              </a:lnSpc>
            </a:pPr>
            <a:r>
              <a:rPr lang="ru-RU" dirty="0">
                <a:solidFill>
                  <a:srgbClr val="000000"/>
                </a:solidFill>
                <a:latin typeface="Times New Roman"/>
                <a:ea typeface="Times New Roman"/>
                <a:cs typeface="Times New Roman"/>
              </a:rPr>
              <a:t>  </a:t>
            </a:r>
            <a:r>
              <a:rPr lang="ru-RU" sz="1600" dirty="0">
                <a:solidFill>
                  <a:srgbClr val="000000"/>
                </a:solidFill>
                <a:latin typeface="Times New Roman"/>
                <a:ea typeface="Times New Roman"/>
                <a:cs typeface="Times New Roman"/>
              </a:rPr>
              <a:t>Этот человек — хозяйка замечательного дворца книг. Каждому, кто приедет к ней в гости, она искренне рада. А главное, гости никогда не уйдут от нее с пустыми руками. Она дает им домой интересные книги. Прочитав, их можно обменять на другие. Она всегда поможет маленьким и взрослым читателям найти нужную книгу. (Библиотекарша).</a:t>
            </a:r>
            <a:endParaRPr lang="ru-RU" sz="1600" dirty="0">
              <a:solidFill>
                <a:prstClr val="black"/>
              </a:solidFill>
              <a:latin typeface="Calibri"/>
              <a:ea typeface="Calibri"/>
              <a:cs typeface="Times New Roman"/>
            </a:endParaRPr>
          </a:p>
          <a:p>
            <a:pPr lvl="0" algn="just">
              <a:lnSpc>
                <a:spcPct val="107000"/>
              </a:lnSpc>
            </a:pPr>
            <a:r>
              <a:rPr lang="ru-RU" sz="1600" dirty="0">
                <a:solidFill>
                  <a:srgbClr val="000000"/>
                </a:solidFill>
                <a:latin typeface="Times New Roman"/>
                <a:ea typeface="Times New Roman"/>
                <a:cs typeface="Times New Roman"/>
              </a:rPr>
              <a:t>     Когда вы голодны и прибегаете на обед в группу, там уже вкусно пахнет. Кто же это так потрудился? Кто приготовил это вкусное и ароматное блюдо? Это ее любимое занятие, делает она это с большой любовью, потому и еда всем так нравится. Ибо то, что человек делает с удовольствием и любовью, приносит радость не только ей самой, но и всем остальным. Кто это? (Повар).</a:t>
            </a:r>
            <a:endParaRPr lang="ru-RU" sz="1600" dirty="0">
              <a:solidFill>
                <a:prstClr val="black"/>
              </a:solidFill>
              <a:latin typeface="Calibri"/>
              <a:ea typeface="Calibri"/>
              <a:cs typeface="Times New Roman"/>
            </a:endParaRPr>
          </a:p>
          <a:p>
            <a:pPr lvl="0" algn="just">
              <a:lnSpc>
                <a:spcPct val="107000"/>
              </a:lnSpc>
            </a:pPr>
            <a:r>
              <a:rPr lang="ru-RU" sz="1600" dirty="0">
                <a:solidFill>
                  <a:srgbClr val="000000"/>
                </a:solidFill>
                <a:latin typeface="Times New Roman"/>
                <a:ea typeface="Times New Roman"/>
                <a:cs typeface="Times New Roman"/>
              </a:rPr>
              <a:t>     А этот человек встречает улыбкой своего пациента, быстро прогоняет невыносимую боль, лечит всевозможные болезни. Когда-то в детстве этот человек приходил на помощь больным животным и близким, потому что очень их любил и старался отвергнуть боль. А потом понял, что без этого жить не может, поэтому долго учился и стал (врачом).</a:t>
            </a:r>
            <a:endParaRPr lang="ru-RU" sz="1600" dirty="0">
              <a:solidFill>
                <a:prstClr val="black"/>
              </a:solidFill>
              <a:latin typeface="Calibri"/>
              <a:ea typeface="Calibri"/>
              <a:cs typeface="Times New Roman"/>
            </a:endParaRPr>
          </a:p>
          <a:p>
            <a:pPr lvl="0" algn="just">
              <a:lnSpc>
                <a:spcPct val="107000"/>
              </a:lnSpc>
            </a:pPr>
            <a:r>
              <a:rPr lang="ru-RU" sz="1600" dirty="0">
                <a:solidFill>
                  <a:srgbClr val="000000"/>
                </a:solidFill>
                <a:latin typeface="Times New Roman"/>
                <a:ea typeface="Times New Roman"/>
                <a:cs typeface="Times New Roman"/>
              </a:rPr>
              <a:t> </a:t>
            </a:r>
            <a:r>
              <a:rPr lang="ru-RU" sz="1600" dirty="0">
                <a:solidFill>
                  <a:prstClr val="black"/>
                </a:solidFill>
                <a:latin typeface="Calibri"/>
                <a:ea typeface="Times New Roman"/>
                <a:cs typeface="Times New Roman"/>
              </a:rPr>
              <a:t>          </a:t>
            </a:r>
            <a:r>
              <a:rPr lang="ru-RU" sz="1600" dirty="0">
                <a:solidFill>
                  <a:srgbClr val="000000"/>
                </a:solidFill>
                <a:latin typeface="Times New Roman"/>
                <a:ea typeface="Times New Roman"/>
                <a:cs typeface="Times New Roman"/>
              </a:rPr>
              <a:t>Когда вы приходите в детский сад, кругом чистота, уют, свежий воздух. Нигде ни пылинки. Пол вымыт, стекло на окнах такое прозрачное, что его почти не видно. Этот человек очень любит чистоту и выполняет свою работу с удовольствием. У нее к этому большой</a:t>
            </a:r>
            <a:r>
              <a:rPr lang="ru-RU" dirty="0">
                <a:solidFill>
                  <a:srgbClr val="000000"/>
                </a:solidFill>
                <a:latin typeface="Times New Roman"/>
                <a:ea typeface="Times New Roman"/>
                <a:cs typeface="Times New Roman"/>
              </a:rPr>
              <a:t> </a:t>
            </a:r>
            <a:r>
              <a:rPr lang="ru-RU" sz="1600" dirty="0">
                <a:solidFill>
                  <a:srgbClr val="000000"/>
                </a:solidFill>
                <a:latin typeface="Times New Roman"/>
                <a:ea typeface="Times New Roman"/>
                <a:cs typeface="Times New Roman"/>
              </a:rPr>
              <a:t>талант. Чьих это рук работа? (Уборщицы, помощника воспитателя).</a:t>
            </a:r>
            <a:endParaRPr lang="ru-RU" sz="1600" dirty="0">
              <a:solidFill>
                <a:prstClr val="black"/>
              </a:solidFill>
              <a:latin typeface="Calibri"/>
              <a:ea typeface="Calibri"/>
              <a:cs typeface="Times New Roman"/>
            </a:endParaRPr>
          </a:p>
          <a:p>
            <a:pPr lvl="0">
              <a:lnSpc>
                <a:spcPct val="107000"/>
              </a:lnSpc>
            </a:pPr>
            <a:r>
              <a:rPr lang="ru-RU" b="1" dirty="0">
                <a:solidFill>
                  <a:srgbClr val="C00000"/>
                </a:solidFill>
                <a:latin typeface="Times New Roman"/>
                <a:ea typeface="Times New Roman"/>
                <a:cs typeface="Times New Roman"/>
              </a:rPr>
              <a:t> </a:t>
            </a:r>
            <a:endParaRPr lang="ru-RU" sz="1400" dirty="0">
              <a:solidFill>
                <a:prstClr val="black"/>
              </a:solidFill>
              <a:latin typeface="Calibri"/>
              <a:ea typeface="Calibri"/>
              <a:cs typeface="Times New Roman"/>
            </a:endParaRPr>
          </a:p>
        </p:txBody>
      </p:sp>
    </p:spTree>
    <p:extLst>
      <p:ext uri="{BB962C8B-B14F-4D97-AF65-F5344CB8AC3E}">
        <p14:creationId xmlns:p14="http://schemas.microsoft.com/office/powerpoint/2010/main" val="3445414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28305"/>
            <a:ext cx="8136904" cy="374077"/>
          </a:xfrm>
          <a:prstGeom prst="rect">
            <a:avLst/>
          </a:prstGeom>
        </p:spPr>
        <p:txBody>
          <a:bodyPr wrap="square">
            <a:spAutoFit/>
          </a:bodyPr>
          <a:lstStyle/>
          <a:p>
            <a:pPr algn="just">
              <a:lnSpc>
                <a:spcPct val="107000"/>
              </a:lnSpc>
              <a:spcAft>
                <a:spcPts val="0"/>
              </a:spcAft>
            </a:pPr>
            <a:r>
              <a:rPr lang="ru-RU" dirty="0">
                <a:solidFill>
                  <a:srgbClr val="000000"/>
                </a:solidFill>
                <a:latin typeface="Times New Roman"/>
                <a:ea typeface="Times New Roman"/>
                <a:cs typeface="Times New Roman"/>
              </a:rPr>
              <a:t> </a:t>
            </a:r>
            <a:r>
              <a:rPr lang="ru-RU" dirty="0" smtClean="0">
                <a:solidFill>
                  <a:srgbClr val="000000"/>
                </a:solidFill>
                <a:latin typeface="Times New Roman"/>
                <a:ea typeface="Times New Roman"/>
                <a:cs typeface="Times New Roman"/>
              </a:rPr>
              <a:t>    </a:t>
            </a:r>
            <a:r>
              <a:rPr lang="ru-RU" b="1" dirty="0">
                <a:solidFill>
                  <a:srgbClr val="C00000"/>
                </a:solidFill>
                <a:latin typeface="Times New Roman"/>
                <a:ea typeface="Times New Roman"/>
                <a:cs typeface="Times New Roman"/>
              </a:rPr>
              <a:t> </a:t>
            </a:r>
            <a:endParaRPr lang="ru-RU" sz="1400" dirty="0">
              <a:latin typeface="Calibri"/>
              <a:ea typeface="Calibri"/>
              <a:cs typeface="Times New Roman"/>
            </a:endParaRPr>
          </a:p>
        </p:txBody>
      </p:sp>
      <p:pic>
        <p:nvPicPr>
          <p:cNvPr id="14338" name="Picture 2" descr="https://gerasimova-dmdou16.edumsko.ru/uploads/32600/32502/section/651781/imgs_touch-11-1.jpeg?15373851136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89" y="1772816"/>
            <a:ext cx="7620000" cy="518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326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760045"/>
            <a:ext cx="8208912" cy="6612323"/>
          </a:xfrm>
          <a:prstGeom prst="rect">
            <a:avLst/>
          </a:prstGeom>
        </p:spPr>
        <p:txBody>
          <a:bodyPr wrap="square">
            <a:spAutoFit/>
          </a:bodyPr>
          <a:lstStyle/>
          <a:p>
            <a:pPr lvl="0">
              <a:lnSpc>
                <a:spcPct val="107000"/>
              </a:lnSpc>
            </a:pPr>
            <a:endParaRPr lang="ru-RU" b="1" dirty="0">
              <a:solidFill>
                <a:srgbClr val="C00000"/>
              </a:solidFill>
              <a:latin typeface="Times New Roman"/>
              <a:ea typeface="Times New Roman"/>
              <a:cs typeface="Times New Roman"/>
            </a:endParaRPr>
          </a:p>
          <a:p>
            <a:pPr lvl="0">
              <a:lnSpc>
                <a:spcPct val="107000"/>
              </a:lnSpc>
            </a:pPr>
            <a:endParaRPr lang="ru-RU" b="1" dirty="0">
              <a:solidFill>
                <a:srgbClr val="C00000"/>
              </a:solidFill>
              <a:latin typeface="Times New Roman"/>
              <a:ea typeface="Times New Roman"/>
              <a:cs typeface="Times New Roman"/>
            </a:endParaRPr>
          </a:p>
          <a:p>
            <a:pPr lvl="0">
              <a:lnSpc>
                <a:spcPct val="107000"/>
              </a:lnSpc>
            </a:pPr>
            <a:endParaRPr lang="ru-RU" b="1" dirty="0" smtClean="0">
              <a:solidFill>
                <a:srgbClr val="C00000"/>
              </a:solidFill>
              <a:latin typeface="Times New Roman"/>
              <a:ea typeface="Times New Roman"/>
              <a:cs typeface="Times New Roman"/>
            </a:endParaRPr>
          </a:p>
          <a:p>
            <a:pPr lvl="0">
              <a:lnSpc>
                <a:spcPct val="107000"/>
              </a:lnSpc>
            </a:pPr>
            <a:endParaRPr lang="ru-RU" b="1" dirty="0">
              <a:solidFill>
                <a:srgbClr val="C00000"/>
              </a:solidFill>
              <a:latin typeface="Times New Roman"/>
              <a:ea typeface="Times New Roman"/>
              <a:cs typeface="Times New Roman"/>
            </a:endParaRPr>
          </a:p>
          <a:p>
            <a:pPr lvl="0">
              <a:lnSpc>
                <a:spcPct val="107000"/>
              </a:lnSpc>
            </a:pPr>
            <a:endParaRPr lang="ru-RU" b="1" dirty="0" smtClean="0">
              <a:solidFill>
                <a:srgbClr val="C00000"/>
              </a:solidFill>
              <a:latin typeface="Times New Roman"/>
              <a:ea typeface="Times New Roman"/>
              <a:cs typeface="Times New Roman"/>
            </a:endParaRPr>
          </a:p>
          <a:p>
            <a:pPr lvl="0">
              <a:lnSpc>
                <a:spcPct val="107000"/>
              </a:lnSpc>
            </a:pPr>
            <a:endParaRPr lang="ru-RU" b="1" dirty="0">
              <a:solidFill>
                <a:srgbClr val="C00000"/>
              </a:solidFill>
              <a:latin typeface="Times New Roman"/>
              <a:ea typeface="Times New Roman"/>
              <a:cs typeface="Times New Roman"/>
            </a:endParaRPr>
          </a:p>
          <a:p>
            <a:pPr lvl="0">
              <a:lnSpc>
                <a:spcPct val="107000"/>
              </a:lnSpc>
            </a:pPr>
            <a:r>
              <a:rPr lang="ru-RU" b="1" dirty="0" smtClean="0">
                <a:solidFill>
                  <a:srgbClr val="C00000"/>
                </a:solidFill>
                <a:latin typeface="Times New Roman"/>
                <a:ea typeface="Times New Roman"/>
                <a:cs typeface="Times New Roman"/>
              </a:rPr>
              <a:t>«</a:t>
            </a:r>
            <a:r>
              <a:rPr lang="ru-RU" b="1" dirty="0">
                <a:solidFill>
                  <a:srgbClr val="C00000"/>
                </a:solidFill>
                <a:latin typeface="Times New Roman"/>
                <a:ea typeface="Times New Roman"/>
                <a:cs typeface="Times New Roman"/>
              </a:rPr>
              <a:t>Названия профессии от А до Я»</a:t>
            </a:r>
            <a:r>
              <a:rPr lang="ru-RU" dirty="0">
                <a:solidFill>
                  <a:srgbClr val="000000"/>
                </a:solidFill>
                <a:latin typeface="Times New Roman"/>
                <a:ea typeface="Times New Roman"/>
                <a:cs typeface="Times New Roman"/>
              </a:rPr>
              <a:t/>
            </a:r>
            <a:br>
              <a:rPr lang="ru-RU" dirty="0">
                <a:solidFill>
                  <a:srgbClr val="000000"/>
                </a:solidFill>
                <a:latin typeface="Times New Roman"/>
                <a:ea typeface="Times New Roman"/>
                <a:cs typeface="Times New Roman"/>
              </a:rPr>
            </a:br>
            <a:r>
              <a:rPr lang="ru-RU" dirty="0">
                <a:solidFill>
                  <a:srgbClr val="000000"/>
                </a:solidFill>
                <a:latin typeface="Times New Roman"/>
                <a:ea typeface="Times New Roman"/>
                <a:cs typeface="Times New Roman"/>
              </a:rPr>
              <a:t>Цель: совершенствовать умение детей подбирать слова (названия профессий) на заданный звук.</a:t>
            </a:r>
            <a:br>
              <a:rPr lang="ru-RU" dirty="0">
                <a:solidFill>
                  <a:srgbClr val="000000"/>
                </a:solidFill>
                <a:latin typeface="Times New Roman"/>
                <a:ea typeface="Times New Roman"/>
                <a:cs typeface="Times New Roman"/>
              </a:rPr>
            </a:br>
            <a:r>
              <a:rPr lang="ru-RU" dirty="0">
                <a:solidFill>
                  <a:srgbClr val="000000"/>
                </a:solidFill>
                <a:latin typeface="Times New Roman"/>
                <a:ea typeface="Times New Roman"/>
                <a:cs typeface="Times New Roman"/>
              </a:rPr>
              <a:t>Например: А — агроном; Б – библиотекарь; В — водитель, воспитатель; Д — дворник; М — </a:t>
            </a:r>
            <a:r>
              <a:rPr lang="ru-RU" dirty="0" err="1">
                <a:solidFill>
                  <a:srgbClr val="000000"/>
                </a:solidFill>
                <a:latin typeface="Times New Roman"/>
                <a:ea typeface="Times New Roman"/>
                <a:cs typeface="Times New Roman"/>
              </a:rPr>
              <a:t>музруководитель</a:t>
            </a:r>
            <a:r>
              <a:rPr lang="ru-RU" dirty="0">
                <a:solidFill>
                  <a:srgbClr val="000000"/>
                </a:solidFill>
                <a:latin typeface="Times New Roman"/>
                <a:ea typeface="Times New Roman"/>
                <a:cs typeface="Times New Roman"/>
              </a:rPr>
              <a:t>, массажист, медсестра; С — сторож, стюардесса, садовник и т.п.</a:t>
            </a:r>
            <a:endParaRPr lang="ru-RU" sz="1400" dirty="0">
              <a:solidFill>
                <a:prstClr val="black"/>
              </a:solidFill>
              <a:latin typeface="Calibri"/>
              <a:ea typeface="Calibri"/>
              <a:cs typeface="Times New Roman"/>
            </a:endParaRPr>
          </a:p>
          <a:p>
            <a:pPr lvl="0">
              <a:lnSpc>
                <a:spcPct val="107000"/>
              </a:lnSpc>
            </a:pPr>
            <a:r>
              <a:rPr lang="ru-RU" b="1" dirty="0">
                <a:solidFill>
                  <a:srgbClr val="C00000"/>
                </a:solidFill>
                <a:latin typeface="Times New Roman"/>
                <a:ea typeface="Times New Roman"/>
                <a:cs typeface="Times New Roman"/>
              </a:rPr>
              <a:t> </a:t>
            </a:r>
            <a:r>
              <a:rPr lang="ru-RU" b="1" dirty="0" smtClean="0">
                <a:solidFill>
                  <a:srgbClr val="C00000"/>
                </a:solidFill>
                <a:latin typeface="Times New Roman"/>
                <a:ea typeface="Times New Roman"/>
                <a:cs typeface="Times New Roman"/>
              </a:rPr>
              <a:t>«</a:t>
            </a:r>
            <a:r>
              <a:rPr lang="ru-RU" b="1" dirty="0">
                <a:solidFill>
                  <a:srgbClr val="C00000"/>
                </a:solidFill>
                <a:latin typeface="Times New Roman"/>
                <a:ea typeface="Times New Roman"/>
                <a:cs typeface="Times New Roman"/>
              </a:rPr>
              <a:t>Что делают этим предметом?»</a:t>
            </a:r>
            <a:r>
              <a:rPr lang="ru-RU" dirty="0">
                <a:solidFill>
                  <a:srgbClr val="000000"/>
                </a:solidFill>
                <a:latin typeface="Times New Roman"/>
                <a:ea typeface="Times New Roman"/>
                <a:cs typeface="Times New Roman"/>
              </a:rPr>
              <a:t/>
            </a:r>
            <a:br>
              <a:rPr lang="ru-RU" dirty="0">
                <a:solidFill>
                  <a:srgbClr val="000000"/>
                </a:solidFill>
                <a:latin typeface="Times New Roman"/>
                <a:ea typeface="Times New Roman"/>
                <a:cs typeface="Times New Roman"/>
              </a:rPr>
            </a:br>
            <a:r>
              <a:rPr lang="ru-RU" dirty="0">
                <a:solidFill>
                  <a:srgbClr val="000000"/>
                </a:solidFill>
                <a:latin typeface="Times New Roman"/>
                <a:ea typeface="Times New Roman"/>
                <a:cs typeface="Times New Roman"/>
              </a:rPr>
              <a:t>Цель: учить детей подбирать слова, указывающие на выполняемое предметом действие и кто использует этот предмет:</a:t>
            </a:r>
            <a:br>
              <a:rPr lang="ru-RU" dirty="0">
                <a:solidFill>
                  <a:srgbClr val="000000"/>
                </a:solidFill>
                <a:latin typeface="Times New Roman"/>
                <a:ea typeface="Times New Roman"/>
                <a:cs typeface="Times New Roman"/>
              </a:rPr>
            </a:br>
            <a:r>
              <a:rPr lang="ru-RU" dirty="0">
                <a:solidFill>
                  <a:srgbClr val="000000"/>
                </a:solidFill>
                <a:latin typeface="Times New Roman"/>
                <a:ea typeface="Times New Roman"/>
                <a:cs typeface="Times New Roman"/>
              </a:rPr>
              <a:t>Кисточкой — (что делают?) — Рисуют, (кто?) — Художники, дети.</a:t>
            </a:r>
            <a:br>
              <a:rPr lang="ru-RU" dirty="0">
                <a:solidFill>
                  <a:srgbClr val="000000"/>
                </a:solidFill>
                <a:latin typeface="Times New Roman"/>
                <a:ea typeface="Times New Roman"/>
                <a:cs typeface="Times New Roman"/>
              </a:rPr>
            </a:br>
            <a:r>
              <a:rPr lang="ru-RU" dirty="0">
                <a:solidFill>
                  <a:srgbClr val="000000"/>
                </a:solidFill>
                <a:latin typeface="Times New Roman"/>
                <a:ea typeface="Times New Roman"/>
                <a:cs typeface="Times New Roman"/>
              </a:rPr>
              <a:t>Ножницами — (что делают?) — Режут, (кто?) — Закройщики, парикмахеры.</a:t>
            </a:r>
            <a:br>
              <a:rPr lang="ru-RU" dirty="0">
                <a:solidFill>
                  <a:srgbClr val="000000"/>
                </a:solidFill>
                <a:latin typeface="Times New Roman"/>
                <a:ea typeface="Times New Roman"/>
                <a:cs typeface="Times New Roman"/>
              </a:rPr>
            </a:br>
            <a:r>
              <a:rPr lang="ru-RU" dirty="0">
                <a:solidFill>
                  <a:srgbClr val="000000"/>
                </a:solidFill>
                <a:latin typeface="Times New Roman"/>
                <a:ea typeface="Times New Roman"/>
                <a:cs typeface="Times New Roman"/>
              </a:rPr>
              <a:t>Иглой — (что делают?) — Шьют, (кто?) — Швеи, вышивальщицы.</a:t>
            </a:r>
            <a:br>
              <a:rPr lang="ru-RU" dirty="0">
                <a:solidFill>
                  <a:srgbClr val="000000"/>
                </a:solidFill>
                <a:latin typeface="Times New Roman"/>
                <a:ea typeface="Times New Roman"/>
                <a:cs typeface="Times New Roman"/>
              </a:rPr>
            </a:br>
            <a:r>
              <a:rPr lang="ru-RU" dirty="0">
                <a:solidFill>
                  <a:srgbClr val="000000"/>
                </a:solidFill>
                <a:latin typeface="Times New Roman"/>
                <a:ea typeface="Times New Roman"/>
                <a:cs typeface="Times New Roman"/>
              </a:rPr>
              <a:t>Лопатой — (что делают?) — Копают, (кто?) — Садоводы.</a:t>
            </a:r>
            <a:br>
              <a:rPr lang="ru-RU" dirty="0">
                <a:solidFill>
                  <a:srgbClr val="000000"/>
                </a:solidFill>
                <a:latin typeface="Times New Roman"/>
                <a:ea typeface="Times New Roman"/>
                <a:cs typeface="Times New Roman"/>
              </a:rPr>
            </a:br>
            <a:r>
              <a:rPr lang="ru-RU" dirty="0">
                <a:solidFill>
                  <a:srgbClr val="000000"/>
                </a:solidFill>
                <a:latin typeface="Times New Roman"/>
                <a:ea typeface="Times New Roman"/>
                <a:cs typeface="Times New Roman"/>
              </a:rPr>
              <a:t>Ручкой — (что делают?) — Пишут, (кто?) — Учителя, писатели, бухгалтеры.</a:t>
            </a:r>
            <a:br>
              <a:rPr lang="ru-RU" dirty="0">
                <a:solidFill>
                  <a:srgbClr val="000000"/>
                </a:solidFill>
                <a:latin typeface="Times New Roman"/>
                <a:ea typeface="Times New Roman"/>
                <a:cs typeface="Times New Roman"/>
              </a:rPr>
            </a:br>
            <a:r>
              <a:rPr lang="ru-RU" dirty="0">
                <a:solidFill>
                  <a:srgbClr val="000000"/>
                </a:solidFill>
                <a:latin typeface="Times New Roman"/>
                <a:ea typeface="Times New Roman"/>
                <a:cs typeface="Times New Roman"/>
              </a:rPr>
              <a:t>Топором — (что делают?) — Рубят (кто?) — Плотники, лесники.</a:t>
            </a:r>
            <a:br>
              <a:rPr lang="ru-RU" dirty="0">
                <a:solidFill>
                  <a:srgbClr val="000000"/>
                </a:solidFill>
                <a:latin typeface="Times New Roman"/>
                <a:ea typeface="Times New Roman"/>
                <a:cs typeface="Times New Roman"/>
              </a:rPr>
            </a:br>
            <a:r>
              <a:rPr lang="ru-RU" b="1" dirty="0">
                <a:solidFill>
                  <a:srgbClr val="C00000"/>
                </a:solidFill>
                <a:latin typeface="Times New Roman"/>
                <a:ea typeface="Times New Roman"/>
                <a:cs typeface="Times New Roman"/>
              </a:rPr>
              <a:t> </a:t>
            </a:r>
            <a:endParaRPr lang="ru-RU" sz="1400" dirty="0">
              <a:solidFill>
                <a:prstClr val="black"/>
              </a:solidFill>
              <a:latin typeface="Calibri"/>
              <a:ea typeface="Calibri"/>
              <a:cs typeface="Times New Roman"/>
            </a:endParaRPr>
          </a:p>
        </p:txBody>
      </p:sp>
    </p:spTree>
    <p:extLst>
      <p:ext uri="{BB962C8B-B14F-4D97-AF65-F5344CB8AC3E}">
        <p14:creationId xmlns:p14="http://schemas.microsoft.com/office/powerpoint/2010/main" val="610228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64704"/>
            <a:ext cx="7992888" cy="3582840"/>
          </a:xfrm>
          <a:prstGeom prst="rect">
            <a:avLst/>
          </a:prstGeom>
        </p:spPr>
        <p:txBody>
          <a:bodyPr wrap="square">
            <a:spAutoFit/>
          </a:bodyPr>
          <a:lstStyle/>
          <a:p>
            <a:pPr lvl="0">
              <a:lnSpc>
                <a:spcPct val="107000"/>
              </a:lnSpc>
            </a:pPr>
            <a:r>
              <a:rPr lang="ru-RU" b="1" dirty="0">
                <a:solidFill>
                  <a:srgbClr val="C00000"/>
                </a:solidFill>
                <a:latin typeface="Times New Roman"/>
                <a:ea typeface="Times New Roman"/>
                <a:cs typeface="Times New Roman"/>
              </a:rPr>
              <a:t>«Что о себе расскажет предмет»</a:t>
            </a:r>
            <a:r>
              <a:rPr lang="ru-RU" dirty="0">
                <a:solidFill>
                  <a:srgbClr val="000000"/>
                </a:solidFill>
                <a:latin typeface="Times New Roman"/>
                <a:ea typeface="Times New Roman"/>
                <a:cs typeface="Times New Roman"/>
              </a:rPr>
              <a:t/>
            </a:r>
            <a:br>
              <a:rPr lang="ru-RU" dirty="0">
                <a:solidFill>
                  <a:srgbClr val="000000"/>
                </a:solidFill>
                <a:latin typeface="Times New Roman"/>
                <a:ea typeface="Times New Roman"/>
                <a:cs typeface="Times New Roman"/>
              </a:rPr>
            </a:br>
            <a:r>
              <a:rPr lang="ru-RU" dirty="0">
                <a:solidFill>
                  <a:srgbClr val="000000"/>
                </a:solidFill>
                <a:latin typeface="Times New Roman"/>
                <a:ea typeface="Times New Roman"/>
                <a:cs typeface="Times New Roman"/>
              </a:rPr>
              <a:t>Цель: на основе знаний о содержании и особенностях работы взрослых, которые производят вещи и предметы повседневного обихода, учить оценивать ее результаты; воспитывать у детей чувство благодарности тем, кто создал такие необходимые вещи.</a:t>
            </a:r>
            <a:br>
              <a:rPr lang="ru-RU" dirty="0">
                <a:solidFill>
                  <a:srgbClr val="000000"/>
                </a:solidFill>
                <a:latin typeface="Times New Roman"/>
                <a:ea typeface="Times New Roman"/>
                <a:cs typeface="Times New Roman"/>
              </a:rPr>
            </a:br>
            <a:endParaRPr lang="ru-RU" sz="1400" dirty="0">
              <a:solidFill>
                <a:prstClr val="black"/>
              </a:solidFill>
              <a:latin typeface="Calibri"/>
              <a:ea typeface="Calibri"/>
              <a:cs typeface="Times New Roman"/>
            </a:endParaRPr>
          </a:p>
          <a:p>
            <a:pPr lvl="0">
              <a:lnSpc>
                <a:spcPct val="107000"/>
              </a:lnSpc>
            </a:pPr>
            <a:r>
              <a:rPr lang="ru-RU" dirty="0">
                <a:solidFill>
                  <a:srgbClr val="000000"/>
                </a:solidFill>
                <a:latin typeface="Times New Roman"/>
                <a:ea typeface="Times New Roman"/>
                <a:cs typeface="Times New Roman"/>
              </a:rPr>
              <a:t>Правила игры. Ребенок берет соответствующий предмет и от имени предмета пытается интересно рассказать, что это, из чего сделан, кто его сделал, для чего этот предмет предназначен.</a:t>
            </a:r>
            <a:endParaRPr lang="ru-RU" sz="1400" dirty="0">
              <a:solidFill>
                <a:prstClr val="black"/>
              </a:solidFill>
              <a:latin typeface="Calibri"/>
              <a:ea typeface="Calibri"/>
              <a:cs typeface="Times New Roman"/>
            </a:endParaRPr>
          </a:p>
          <a:p>
            <a:pPr lvl="0">
              <a:lnSpc>
                <a:spcPct val="107000"/>
              </a:lnSpc>
            </a:pPr>
            <a:r>
              <a:rPr lang="ru-RU" dirty="0">
                <a:solidFill>
                  <a:srgbClr val="000000"/>
                </a:solidFill>
                <a:latin typeface="Times New Roman"/>
                <a:ea typeface="Times New Roman"/>
                <a:cs typeface="Times New Roman"/>
              </a:rPr>
              <a:t> </a:t>
            </a:r>
            <a:endParaRPr lang="ru-RU" sz="1400" dirty="0">
              <a:solidFill>
                <a:prstClr val="black"/>
              </a:solidFill>
              <a:latin typeface="Calibri"/>
              <a:ea typeface="Calibri"/>
              <a:cs typeface="Times New Roman"/>
            </a:endParaRPr>
          </a:p>
          <a:p>
            <a:pPr lvl="0">
              <a:lnSpc>
                <a:spcPct val="107000"/>
              </a:lnSpc>
            </a:pPr>
            <a:r>
              <a:rPr lang="ru-RU" dirty="0">
                <a:solidFill>
                  <a:srgbClr val="000000"/>
                </a:solidFill>
                <a:latin typeface="Times New Roman"/>
                <a:ea typeface="Times New Roman"/>
                <a:cs typeface="Times New Roman"/>
              </a:rPr>
              <a:t>Уважаемые родители, помните, что только труд поможет детям вырасти самостоятельными, дисциплинированными</a:t>
            </a:r>
            <a:endParaRPr lang="ru-RU" dirty="0"/>
          </a:p>
        </p:txBody>
      </p:sp>
    </p:spTree>
    <p:extLst>
      <p:ext uri="{BB962C8B-B14F-4D97-AF65-F5344CB8AC3E}">
        <p14:creationId xmlns:p14="http://schemas.microsoft.com/office/powerpoint/2010/main" val="1811185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22160"/>
            <a:ext cx="7704856" cy="5226046"/>
          </a:xfrm>
          <a:prstGeom prst="rect">
            <a:avLst/>
          </a:prstGeom>
        </p:spPr>
        <p:txBody>
          <a:bodyPr wrap="square">
            <a:spAutoFit/>
          </a:bodyPr>
          <a:lstStyle/>
          <a:p>
            <a:pPr algn="just">
              <a:lnSpc>
                <a:spcPct val="115000"/>
              </a:lnSpc>
              <a:spcAft>
                <a:spcPts val="750"/>
              </a:spcAft>
            </a:pPr>
            <a:r>
              <a:rPr lang="ru-RU" sz="2400" dirty="0">
                <a:latin typeface="Times New Roman"/>
                <a:ea typeface="Times New Roman"/>
                <a:cs typeface="Times New Roman"/>
              </a:rPr>
              <a:t>Тест </a:t>
            </a:r>
            <a:r>
              <a:rPr lang="ru-RU" sz="2400" b="1" dirty="0">
                <a:latin typeface="Times New Roman"/>
                <a:ea typeface="Times New Roman"/>
                <a:cs typeface="Times New Roman"/>
              </a:rPr>
              <a:t>о воспитании трудолюбия</a:t>
            </a:r>
            <a:r>
              <a:rPr lang="ru-RU" sz="2400" dirty="0">
                <a:latin typeface="Times New Roman"/>
                <a:ea typeface="Times New Roman"/>
                <a:cs typeface="Times New Roman"/>
              </a:rPr>
              <a:t> вам поможет узнать, что делаете вы правильно, а где стоит потрудиться.</a:t>
            </a:r>
            <a:endParaRPr lang="ru-RU" sz="2400" dirty="0">
              <a:latin typeface="Calibri"/>
              <a:ea typeface="Calibri"/>
              <a:cs typeface="Times New Roman"/>
            </a:endParaRPr>
          </a:p>
          <a:p>
            <a:pPr algn="just">
              <a:lnSpc>
                <a:spcPct val="115000"/>
              </a:lnSpc>
              <a:spcAft>
                <a:spcPts val="750"/>
              </a:spcAft>
            </a:pPr>
            <a:r>
              <a:rPr lang="ru-RU" sz="2400" b="1" dirty="0">
                <a:latin typeface="Times New Roman"/>
                <a:ea typeface="Times New Roman"/>
                <a:cs typeface="Times New Roman"/>
              </a:rPr>
              <a:t>Ваш ребенок может:</a:t>
            </a:r>
            <a:endParaRPr lang="ru-RU" sz="2400" dirty="0">
              <a:latin typeface="Calibri"/>
              <a:ea typeface="Calibri"/>
              <a:cs typeface="Times New Roman"/>
            </a:endParaRPr>
          </a:p>
          <a:p>
            <a:pPr marL="342900" lvl="0" indent="-342900" algn="just">
              <a:lnSpc>
                <a:spcPct val="115000"/>
              </a:lnSpc>
              <a:spcAft>
                <a:spcPts val="1000"/>
              </a:spcAft>
              <a:tabLst>
                <a:tab pos="457200" algn="l"/>
              </a:tabLst>
            </a:pPr>
            <a:r>
              <a:rPr lang="ru-RU" sz="2400" dirty="0" smtClean="0">
                <a:latin typeface="Times New Roman"/>
                <a:ea typeface="Times New Roman"/>
                <a:cs typeface="Times New Roman"/>
              </a:rPr>
              <a:t>1. сам </a:t>
            </a:r>
            <a:r>
              <a:rPr lang="ru-RU" sz="2400" dirty="0">
                <a:latin typeface="Times New Roman"/>
                <a:ea typeface="Times New Roman"/>
                <a:cs typeface="Times New Roman"/>
              </a:rPr>
              <a:t>умываться, одеваться, а для остального — он еще маленький, пусть растет, еще успеет «потрудиться»</a:t>
            </a:r>
            <a:endParaRPr lang="ru-RU" sz="2400" dirty="0">
              <a:latin typeface="Calibri"/>
              <a:ea typeface="Calibri"/>
              <a:cs typeface="Times New Roman"/>
            </a:endParaRPr>
          </a:p>
          <a:p>
            <a:pPr marL="342900" lvl="0" indent="-342900" algn="just">
              <a:lnSpc>
                <a:spcPct val="115000"/>
              </a:lnSpc>
              <a:spcAft>
                <a:spcPts val="1000"/>
              </a:spcAft>
              <a:tabLst>
                <a:tab pos="457200" algn="l"/>
              </a:tabLst>
            </a:pPr>
            <a:r>
              <a:rPr lang="ru-RU" sz="2400" dirty="0" smtClean="0">
                <a:latin typeface="Times New Roman"/>
                <a:ea typeface="Times New Roman"/>
                <a:cs typeface="Times New Roman"/>
              </a:rPr>
              <a:t>2. накрывать </a:t>
            </a:r>
            <a:r>
              <a:rPr lang="ru-RU" sz="2400" dirty="0">
                <a:latin typeface="Times New Roman"/>
                <a:ea typeface="Times New Roman"/>
                <a:cs typeface="Times New Roman"/>
              </a:rPr>
              <a:t>на стол, наводить порядок в своем детском уголке, (в комнате) и делает  это под вашим руководством</a:t>
            </a:r>
            <a:endParaRPr lang="ru-RU" sz="2400" dirty="0">
              <a:latin typeface="Calibri"/>
              <a:ea typeface="Calibri"/>
              <a:cs typeface="Times New Roman"/>
            </a:endParaRPr>
          </a:p>
          <a:p>
            <a:pPr marL="342900" lvl="0" indent="-342900" algn="just">
              <a:lnSpc>
                <a:spcPct val="115000"/>
              </a:lnSpc>
              <a:spcAft>
                <a:spcPts val="1000"/>
              </a:spcAft>
              <a:tabLst>
                <a:tab pos="457200" algn="l"/>
              </a:tabLst>
            </a:pPr>
            <a:r>
              <a:rPr lang="ru-RU" sz="2400" dirty="0" smtClean="0">
                <a:latin typeface="Times New Roman"/>
                <a:ea typeface="Times New Roman"/>
                <a:cs typeface="Times New Roman"/>
              </a:rPr>
              <a:t>3. работать </a:t>
            </a:r>
            <a:r>
              <a:rPr lang="ru-RU" sz="2400" dirty="0">
                <a:latin typeface="Times New Roman"/>
                <a:ea typeface="Times New Roman"/>
                <a:cs typeface="Times New Roman"/>
              </a:rPr>
              <a:t>специальными инструментами (ножницами, иголкой, молотком, старается вам помогать при работе в саду, на даче,  …и т.д.)</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1931809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814182"/>
            <a:ext cx="7776864" cy="5548186"/>
          </a:xfrm>
          <a:prstGeom prst="rect">
            <a:avLst/>
          </a:prstGeom>
        </p:spPr>
        <p:txBody>
          <a:bodyPr wrap="square">
            <a:spAutoFit/>
          </a:bodyPr>
          <a:lstStyle/>
          <a:p>
            <a:pPr algn="just">
              <a:lnSpc>
                <a:spcPct val="115000"/>
              </a:lnSpc>
              <a:spcAft>
                <a:spcPts val="750"/>
              </a:spcAft>
            </a:pPr>
            <a:r>
              <a:rPr lang="ru-RU" sz="2400" b="1" dirty="0">
                <a:latin typeface="Times New Roman"/>
                <a:ea typeface="Times New Roman"/>
                <a:cs typeface="Times New Roman"/>
              </a:rPr>
              <a:t>После игры:</a:t>
            </a:r>
            <a:endParaRPr lang="ru-RU" sz="2400" dirty="0">
              <a:latin typeface="Calibri"/>
              <a:ea typeface="Calibri"/>
              <a:cs typeface="Times New Roman"/>
            </a:endParaRPr>
          </a:p>
          <a:p>
            <a:pPr marL="342900" lvl="0" indent="-342900" algn="just">
              <a:lnSpc>
                <a:spcPct val="115000"/>
              </a:lnSpc>
              <a:spcAft>
                <a:spcPts val="1000"/>
              </a:spcAft>
              <a:tabLst>
                <a:tab pos="457200" algn="l"/>
              </a:tabLst>
            </a:pPr>
            <a:r>
              <a:rPr lang="ru-RU" sz="2400" dirty="0" smtClean="0">
                <a:latin typeface="Times New Roman"/>
                <a:ea typeface="Times New Roman"/>
                <a:cs typeface="Times New Roman"/>
              </a:rPr>
              <a:t>1. игрушки</a:t>
            </a:r>
            <a:r>
              <a:rPr lang="ru-RU" sz="2400" dirty="0">
                <a:latin typeface="Times New Roman"/>
                <a:ea typeface="Times New Roman"/>
                <a:cs typeface="Times New Roman"/>
              </a:rPr>
              <a:t>, книги, вещи остаются в беспорядке, ожидая вашего появления. И вам только остается удивляться и выяснять: Был ли на квартиру налёт?… К нам заходил бегемот?</a:t>
            </a:r>
            <a:endParaRPr lang="ru-RU" sz="2400" dirty="0">
              <a:latin typeface="Calibri"/>
              <a:ea typeface="Calibri"/>
              <a:cs typeface="Times New Roman"/>
            </a:endParaRPr>
          </a:p>
          <a:p>
            <a:pPr marL="342900" lvl="0" indent="-342900" algn="just">
              <a:lnSpc>
                <a:spcPct val="115000"/>
              </a:lnSpc>
              <a:spcAft>
                <a:spcPts val="1000"/>
              </a:spcAft>
              <a:tabLst>
                <a:tab pos="457200" algn="l"/>
              </a:tabLst>
            </a:pPr>
            <a:r>
              <a:rPr lang="ru-RU" sz="2400" dirty="0" smtClean="0">
                <a:latin typeface="Times New Roman"/>
                <a:ea typeface="Times New Roman"/>
                <a:cs typeface="Times New Roman"/>
              </a:rPr>
              <a:t>2. ребенок </a:t>
            </a:r>
            <a:r>
              <a:rPr lang="ru-RU" sz="2400" dirty="0">
                <a:latin typeface="Times New Roman"/>
                <a:ea typeface="Times New Roman"/>
                <a:cs typeface="Times New Roman"/>
              </a:rPr>
              <a:t>наводит порядок, следуя при этом вашим точным указаниям</a:t>
            </a:r>
            <a:endParaRPr lang="ru-RU" sz="2400" dirty="0">
              <a:latin typeface="Calibri"/>
              <a:ea typeface="Calibri"/>
              <a:cs typeface="Times New Roman"/>
            </a:endParaRPr>
          </a:p>
          <a:p>
            <a:pPr marL="342900" lvl="0" indent="-342900" algn="just">
              <a:lnSpc>
                <a:spcPct val="115000"/>
              </a:lnSpc>
              <a:spcAft>
                <a:spcPts val="1000"/>
              </a:spcAft>
              <a:tabLst>
                <a:tab pos="457200" algn="l"/>
              </a:tabLst>
            </a:pPr>
            <a:r>
              <a:rPr lang="ru-RU" sz="2400" dirty="0" smtClean="0">
                <a:latin typeface="Times New Roman"/>
                <a:ea typeface="Times New Roman"/>
                <a:cs typeface="Times New Roman"/>
              </a:rPr>
              <a:t>3. малыш </a:t>
            </a:r>
            <a:r>
              <a:rPr lang="ru-RU" sz="2400" dirty="0">
                <a:latin typeface="Times New Roman"/>
                <a:ea typeface="Times New Roman"/>
                <a:cs typeface="Times New Roman"/>
              </a:rPr>
              <a:t>может сделать уборку сам, но еще больше любит это делать вместе с вами, а с какой гордостью он рассказывает о своих  особых «трудовых» заданиях (уборка в его комнате, уголке, уход за домашними животными, посильная работа в саду)</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4065325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769828"/>
            <a:ext cx="7272808" cy="4879669"/>
          </a:xfrm>
          <a:prstGeom prst="rect">
            <a:avLst/>
          </a:prstGeom>
        </p:spPr>
        <p:txBody>
          <a:bodyPr wrap="square">
            <a:spAutoFit/>
          </a:bodyPr>
          <a:lstStyle/>
          <a:p>
            <a:pPr algn="just">
              <a:lnSpc>
                <a:spcPct val="115000"/>
              </a:lnSpc>
              <a:spcAft>
                <a:spcPts val="750"/>
              </a:spcAft>
            </a:pPr>
            <a:r>
              <a:rPr lang="ru-RU" sz="2800" b="1" dirty="0">
                <a:latin typeface="Times New Roman"/>
                <a:ea typeface="Times New Roman"/>
                <a:cs typeface="Times New Roman"/>
              </a:rPr>
              <a:t>С каким настроением выполняются домашние поручения?</a:t>
            </a:r>
            <a:endParaRPr lang="ru-RU" sz="2800" dirty="0">
              <a:latin typeface="Calibri"/>
              <a:ea typeface="Calibri"/>
              <a:cs typeface="Times New Roman"/>
            </a:endParaRPr>
          </a:p>
          <a:p>
            <a:pPr marL="342900" lvl="0" indent="-342900" algn="just">
              <a:lnSpc>
                <a:spcPct val="115000"/>
              </a:lnSpc>
              <a:spcAft>
                <a:spcPts val="1000"/>
              </a:spcAft>
              <a:tabLst>
                <a:tab pos="457200" algn="l"/>
              </a:tabLst>
            </a:pPr>
            <a:r>
              <a:rPr lang="ru-RU" sz="2800" dirty="0" smtClean="0">
                <a:latin typeface="Times New Roman"/>
                <a:ea typeface="Times New Roman"/>
                <a:cs typeface="Times New Roman"/>
              </a:rPr>
              <a:t>1. он </a:t>
            </a:r>
            <a:r>
              <a:rPr lang="ru-RU" sz="2800" dirty="0">
                <a:latin typeface="Times New Roman"/>
                <a:ea typeface="Times New Roman"/>
                <a:cs typeface="Times New Roman"/>
              </a:rPr>
              <a:t>делает это, но без особого желания, надо часто напоминать о задании</a:t>
            </a:r>
            <a:endParaRPr lang="ru-RU" sz="2800" dirty="0">
              <a:latin typeface="Calibri"/>
              <a:ea typeface="Calibri"/>
              <a:cs typeface="Times New Roman"/>
            </a:endParaRPr>
          </a:p>
          <a:p>
            <a:pPr marL="342900" lvl="0" indent="-342900" algn="just">
              <a:lnSpc>
                <a:spcPct val="115000"/>
              </a:lnSpc>
              <a:spcAft>
                <a:spcPts val="1000"/>
              </a:spcAft>
              <a:tabLst>
                <a:tab pos="457200" algn="l"/>
              </a:tabLst>
            </a:pPr>
            <a:r>
              <a:rPr lang="ru-RU" sz="2800" dirty="0" smtClean="0">
                <a:latin typeface="Times New Roman"/>
                <a:ea typeface="Times New Roman"/>
                <a:cs typeface="Times New Roman"/>
              </a:rPr>
              <a:t>2. выполняет </a:t>
            </a:r>
            <a:r>
              <a:rPr lang="ru-RU" sz="2800" dirty="0">
                <a:latin typeface="Times New Roman"/>
                <a:ea typeface="Times New Roman"/>
                <a:cs typeface="Times New Roman"/>
              </a:rPr>
              <a:t>ваши просьбы сам, но при этом тоже не испытывает радости</a:t>
            </a:r>
            <a:endParaRPr lang="ru-RU" sz="2800" dirty="0">
              <a:latin typeface="Calibri"/>
              <a:ea typeface="Calibri"/>
              <a:cs typeface="Times New Roman"/>
            </a:endParaRPr>
          </a:p>
          <a:p>
            <a:pPr marL="342900" lvl="0" indent="-342900" algn="just">
              <a:lnSpc>
                <a:spcPct val="115000"/>
              </a:lnSpc>
              <a:spcAft>
                <a:spcPts val="1000"/>
              </a:spcAft>
              <a:tabLst>
                <a:tab pos="457200" algn="l"/>
              </a:tabLst>
            </a:pPr>
            <a:r>
              <a:rPr lang="ru-RU" sz="2800" dirty="0" smtClean="0">
                <a:latin typeface="Times New Roman"/>
                <a:ea typeface="Times New Roman"/>
                <a:cs typeface="Times New Roman"/>
              </a:rPr>
              <a:t>3. радуется </a:t>
            </a:r>
            <a:r>
              <a:rPr lang="ru-RU" sz="2800" dirty="0">
                <a:latin typeface="Times New Roman"/>
                <a:ea typeface="Times New Roman"/>
                <a:cs typeface="Times New Roman"/>
              </a:rPr>
              <a:t> тому, что ему доверяют, ожидает вашей похвалы и оценки его как «совсем взрослого помощника»</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278018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Трудовое воспитание</a:t>
            </a:r>
            <a:endParaRPr lang="ru-RU" dirty="0">
              <a:solidFill>
                <a:schemeClr val="tx1"/>
              </a:solidFill>
            </a:endParaRPr>
          </a:p>
        </p:txBody>
      </p:sp>
      <p:sp>
        <p:nvSpPr>
          <p:cNvPr id="3" name="Объект 2"/>
          <p:cNvSpPr>
            <a:spLocks noGrp="1"/>
          </p:cNvSpPr>
          <p:nvPr>
            <p:ph sz="quarter" idx="13"/>
          </p:nvPr>
        </p:nvSpPr>
        <p:spPr/>
        <p:txBody>
          <a:bodyPr>
            <a:normAutofit fontScale="77500" lnSpcReduction="20000"/>
          </a:bodyPr>
          <a:lstStyle/>
          <a:p>
            <a:pPr>
              <a:spcAft>
                <a:spcPts val="0"/>
              </a:spcAft>
            </a:pPr>
            <a:r>
              <a:rPr lang="ru-RU" dirty="0">
                <a:solidFill>
                  <a:srgbClr val="000000"/>
                </a:solidFill>
                <a:latin typeface="Times New Roman"/>
                <a:ea typeface="Times New Roman"/>
              </a:rPr>
              <a:t>Основная Образовательная Программа детского сада, рассматривает труд как средство умственного воспитания детей, поскольку труд способствует развитию мышления, внимание, сообразительности, творческого воображения, умение планировать свою работу. Согласно ФГОС ДО трудовая деятельность детей входит в образовательную область «Социально-коммуникативное развитие».</a:t>
            </a:r>
            <a:endParaRPr lang="ru-RU" sz="2000" dirty="0">
              <a:effectLst/>
              <a:latin typeface="Times New Roman"/>
              <a:ea typeface="Times New Roman"/>
            </a:endParaRPr>
          </a:p>
        </p:txBody>
      </p:sp>
      <p:pic>
        <p:nvPicPr>
          <p:cNvPr id="4098" name="Picture 2" descr="https://ds02.infourok.ru/uploads/ex/01e2/0004a949-6233c0c0/hello_html_77672e63.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45025" y="2970757"/>
            <a:ext cx="3822700" cy="286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954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495633"/>
            <a:ext cx="7488832" cy="5972917"/>
          </a:xfrm>
          <a:prstGeom prst="rect">
            <a:avLst/>
          </a:prstGeom>
        </p:spPr>
        <p:txBody>
          <a:bodyPr wrap="square">
            <a:spAutoFit/>
          </a:bodyPr>
          <a:lstStyle/>
          <a:p>
            <a:pPr algn="just">
              <a:lnSpc>
                <a:spcPct val="115000"/>
              </a:lnSpc>
              <a:spcAft>
                <a:spcPts val="750"/>
              </a:spcAft>
            </a:pPr>
            <a:r>
              <a:rPr lang="ru-RU" sz="2400" b="1" dirty="0">
                <a:latin typeface="Times New Roman"/>
                <a:ea typeface="Times New Roman"/>
                <a:cs typeface="Times New Roman"/>
              </a:rPr>
              <a:t>Как часто ребенок выполняет трудовые поручения в команде с взрослыми, сверстниками?</a:t>
            </a:r>
            <a:endParaRPr lang="ru-RU" sz="2400" dirty="0">
              <a:latin typeface="Calibri"/>
              <a:ea typeface="Calibri"/>
              <a:cs typeface="Times New Roman"/>
            </a:endParaRPr>
          </a:p>
          <a:p>
            <a:pPr marL="342900" lvl="0" indent="-342900" algn="just">
              <a:lnSpc>
                <a:spcPct val="115000"/>
              </a:lnSpc>
              <a:spcAft>
                <a:spcPts val="1000"/>
              </a:spcAft>
              <a:tabLst>
                <a:tab pos="457200" algn="l"/>
              </a:tabLst>
            </a:pPr>
            <a:r>
              <a:rPr lang="ru-RU" sz="2400" dirty="0" smtClean="0">
                <a:latin typeface="Times New Roman"/>
                <a:ea typeface="Times New Roman"/>
                <a:cs typeface="Times New Roman"/>
              </a:rPr>
              <a:t>1. в </a:t>
            </a:r>
            <a:r>
              <a:rPr lang="ru-RU" sz="2400" dirty="0">
                <a:latin typeface="Times New Roman"/>
                <a:ea typeface="Times New Roman"/>
                <a:cs typeface="Times New Roman"/>
              </a:rPr>
              <a:t>группе ребенок или беспрекословно выполняет поручения (особенно, если роль лидера принадлежит взрослому), а  может и покапризничать, стать инициатором конфликтов.</a:t>
            </a:r>
            <a:endParaRPr lang="ru-RU" sz="2400" dirty="0">
              <a:latin typeface="Calibri"/>
              <a:ea typeface="Calibri"/>
              <a:cs typeface="Times New Roman"/>
            </a:endParaRPr>
          </a:p>
          <a:p>
            <a:pPr marL="342900" lvl="0" indent="-342900" algn="just">
              <a:lnSpc>
                <a:spcPct val="115000"/>
              </a:lnSpc>
              <a:spcAft>
                <a:spcPts val="1000"/>
              </a:spcAft>
              <a:tabLst>
                <a:tab pos="457200" algn="l"/>
              </a:tabLst>
            </a:pPr>
            <a:r>
              <a:rPr lang="ru-RU" sz="2400" dirty="0" smtClean="0">
                <a:latin typeface="Times New Roman"/>
                <a:ea typeface="Times New Roman"/>
                <a:cs typeface="Times New Roman"/>
              </a:rPr>
              <a:t>2. может </a:t>
            </a:r>
            <a:r>
              <a:rPr lang="ru-RU" sz="2400" dirty="0">
                <a:latin typeface="Times New Roman"/>
                <a:ea typeface="Times New Roman"/>
                <a:cs typeface="Times New Roman"/>
              </a:rPr>
              <a:t>работать и в группе, и самостоятельно. Для него это не имеет значения, потому что даже в группе он старается найти свое занятие и работает, не  прибегая к советам или помощи других</a:t>
            </a:r>
            <a:endParaRPr lang="ru-RU" sz="2400" dirty="0">
              <a:latin typeface="Calibri"/>
              <a:ea typeface="Calibri"/>
              <a:cs typeface="Times New Roman"/>
            </a:endParaRPr>
          </a:p>
          <a:p>
            <a:pPr marL="342900" lvl="0" indent="-342900" algn="just">
              <a:lnSpc>
                <a:spcPct val="115000"/>
              </a:lnSpc>
              <a:spcAft>
                <a:spcPts val="1000"/>
              </a:spcAft>
              <a:tabLst>
                <a:tab pos="457200" algn="l"/>
              </a:tabLst>
            </a:pPr>
            <a:r>
              <a:rPr lang="ru-RU" sz="2400" dirty="0" smtClean="0">
                <a:latin typeface="Times New Roman"/>
                <a:ea typeface="Times New Roman"/>
                <a:cs typeface="Times New Roman"/>
              </a:rPr>
              <a:t>3. малыш </a:t>
            </a:r>
            <a:r>
              <a:rPr lang="ru-RU" sz="2400" dirty="0">
                <a:latin typeface="Times New Roman"/>
                <a:ea typeface="Times New Roman"/>
                <a:cs typeface="Times New Roman"/>
              </a:rPr>
              <a:t>любит работать в команде, может высказать благодарность за помощь и старается сам оказывать помощь другим</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2306839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362072"/>
            <a:ext cx="8496944" cy="8447569"/>
          </a:xfrm>
          <a:prstGeom prst="rect">
            <a:avLst/>
          </a:prstGeom>
        </p:spPr>
        <p:txBody>
          <a:bodyPr wrap="square">
            <a:spAutoFit/>
          </a:bodyPr>
          <a:lstStyle/>
          <a:p>
            <a:pPr algn="just">
              <a:lnSpc>
                <a:spcPct val="107000"/>
              </a:lnSpc>
              <a:spcAft>
                <a:spcPts val="750"/>
              </a:spcAft>
            </a:pPr>
            <a:endParaRPr lang="ru-RU"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Если</a:t>
            </a:r>
            <a:r>
              <a:rPr lang="ru-RU" b="1" dirty="0">
                <a:latin typeface="Times New Roman" panose="02020603050405020304" pitchFamily="18" charset="0"/>
                <a:ea typeface="Times New Roman" panose="02020603050405020304" pitchFamily="18" charset="0"/>
                <a:cs typeface="Times New Roman" panose="02020603050405020304" pitchFamily="18" charset="0"/>
              </a:rPr>
              <a:t>, отвечая на эти вопросы, вы выбирали ответы под номером 1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вы уже задумались над проблемой приучения к труду малыша,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но </a:t>
            </a:r>
            <a:r>
              <a:rPr lang="ru-RU" dirty="0">
                <a:latin typeface="Times New Roman" panose="02020603050405020304" pitchFamily="18" charset="0"/>
                <a:ea typeface="Times New Roman" panose="02020603050405020304" pitchFamily="18" charset="0"/>
                <a:cs typeface="Times New Roman" panose="02020603050405020304" pitchFamily="18" charset="0"/>
              </a:rPr>
              <a:t>его нежелание выполнять маленькие домашние обязанности уже стало для вас проблемой.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Не волнуйтесь. Начните с малого — определите круг дел и обязанностей, которые вы все же можете доверить своему малышу. Дайте ему возможность что-то делать самостоятельно. И не стремитесь при этом сразу его оценивать.  Понятно, что малыш не сделает это так как аккуратно, быстро, правильно, как взрослый, но у него появится возможность научиться.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а прежде, чем ребёнок начнёт трудиться: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сообщите цель поручения, объясните его необходимость</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помогите приготовить орудия труда.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напомните или, если необходимо, покажите трудовые действия.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не отказывайте в просьбах о помощи, но и не спешите выполнить работу за малыша. Помните сейчас его любимые слова — «Я сам» и не нарушайте его желание выразить свою автономию в труде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96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064998"/>
            <a:ext cx="7704856" cy="6036396"/>
          </a:xfrm>
          <a:prstGeom prst="rect">
            <a:avLst/>
          </a:prstGeom>
        </p:spPr>
        <p:txBody>
          <a:bodyPr wrap="square">
            <a:spAutoFit/>
          </a:bodyPr>
          <a:lstStyle/>
          <a:p>
            <a:pPr algn="just">
              <a:lnSpc>
                <a:spcPct val="107000"/>
              </a:lnSpc>
              <a:spcAft>
                <a:spcPts val="75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Если, отвечая на ниши вопросы, вы выбирали ответы под номером 2.</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Вы уже приложили много усилий, для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воспитания детей трудом</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Ваш дошкольник много умеет делать сам. А теперь, подумайте, как сделать эти занятия еще и интересными для малыша</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750"/>
              </a:spcAf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Труд может приносить радость</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750"/>
              </a:spcAft>
            </a:pP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418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429000"/>
            <a:ext cx="7848872" cy="2039020"/>
          </a:xfrm>
          <a:prstGeom prst="rect">
            <a:avLst/>
          </a:prstGeom>
        </p:spPr>
        <p:txBody>
          <a:bodyPr wrap="square">
            <a:spAutoFit/>
          </a:bodyPr>
          <a:lstStyle/>
          <a:p>
            <a:pPr algn="just">
              <a:lnSpc>
                <a:spcPct val="107000"/>
              </a:lnSpc>
              <a:spcAft>
                <a:spcPts val="750"/>
              </a:spcAft>
            </a:pPr>
            <a:r>
              <a:rPr lang="ru-RU" sz="2800" b="1" dirty="0">
                <a:latin typeface="Times New Roman" panose="02020603050405020304" pitchFamily="18" charset="0"/>
                <a:ea typeface="Times New Roman" panose="02020603050405020304" pitchFamily="18" charset="0"/>
                <a:cs typeface="Times New Roman" panose="02020603050405020304" pitchFamily="18" charset="0"/>
              </a:rPr>
              <a:t>Если вы выбирали ответы под номером 3, ваш малыш умеет трудиться и делает это с удовольствием</a:t>
            </a:r>
            <a:r>
              <a:rPr lang="ru-RU" sz="2800" b="1"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750"/>
              </a:spcAft>
            </a:pPr>
            <a:r>
              <a:rPr lang="ru-RU" sz="2800" b="1" dirty="0" smtClean="0">
                <a:latin typeface="Times New Roman" panose="02020603050405020304" pitchFamily="18" charset="0"/>
                <a:ea typeface="Times New Roman" panose="02020603050405020304" pitchFamily="18" charset="0"/>
                <a:cs typeface="Times New Roman" panose="02020603050405020304" pitchFamily="18" charset="0"/>
              </a:rPr>
              <a:t>А </a:t>
            </a:r>
            <a:r>
              <a:rPr lang="ru-RU" sz="2800" b="1" dirty="0">
                <a:latin typeface="Times New Roman" panose="02020603050405020304" pitchFamily="18" charset="0"/>
                <a:ea typeface="Times New Roman" panose="02020603050405020304" pitchFamily="18" charset="0"/>
                <a:cs typeface="Times New Roman" panose="02020603050405020304" pitchFamily="18" charset="0"/>
              </a:rPr>
              <a:t>где труд, там и счастье!</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92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Когда начать приобщать к труду?</a:t>
            </a:r>
            <a:endParaRPr lang="ru-RU" dirty="0"/>
          </a:p>
        </p:txBody>
      </p:sp>
      <p:sp>
        <p:nvSpPr>
          <p:cNvPr id="3" name="Объект 2"/>
          <p:cNvSpPr>
            <a:spLocks noGrp="1"/>
          </p:cNvSpPr>
          <p:nvPr>
            <p:ph sz="quarter" idx="13"/>
          </p:nvPr>
        </p:nvSpPr>
        <p:spPr/>
        <p:txBody>
          <a:bodyPr>
            <a:normAutofit fontScale="92500" lnSpcReduction="10000"/>
          </a:bodyPr>
          <a:lstStyle/>
          <a:p>
            <a:pPr algn="just">
              <a:lnSpc>
                <a:spcPct val="107000"/>
              </a:lnSpc>
              <a:spcAft>
                <a:spcPts val="800"/>
              </a:spcAft>
            </a:pPr>
            <a:r>
              <a:rPr lang="ru-RU" dirty="0">
                <a:solidFill>
                  <a:srgbClr val="1A1A1A"/>
                </a:solidFill>
                <a:latin typeface="Times New Roman"/>
                <a:ea typeface="Times New Roman"/>
                <a:cs typeface="Times New Roman"/>
              </a:rPr>
              <a:t>Трудолюбие - желание и стремление трудиться, это не врождённая черта характера человека, её нужно воспитывать, причём с самого раннего детства.</a:t>
            </a:r>
            <a:endParaRPr lang="ru-RU" sz="1800" dirty="0">
              <a:latin typeface="Calibri"/>
              <a:ea typeface="Calibri"/>
              <a:cs typeface="Times New Roman"/>
            </a:endParaRPr>
          </a:p>
          <a:p>
            <a:r>
              <a:rPr lang="ru-RU" b="1" dirty="0">
                <a:solidFill>
                  <a:srgbClr val="000000"/>
                </a:solidFill>
                <a:latin typeface="Times New Roman"/>
                <a:ea typeface="Times New Roman"/>
              </a:rPr>
              <a:t>Самым оптимальным возрастом для приучения ребенка к труду является период от 2,5 – 3 лет. </a:t>
            </a:r>
            <a:endParaRPr lang="ru-RU" dirty="0"/>
          </a:p>
        </p:txBody>
      </p:sp>
      <p:pic>
        <p:nvPicPr>
          <p:cNvPr id="5122" name="Picture 2" descr="https://melkie.net/wp-content/uploads/2018/02/devochki-stirayut-kukolnuyu-odezhdu.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024" y="2564904"/>
            <a:ext cx="4041775" cy="356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fontScale="85000" lnSpcReduction="20000"/>
          </a:bodyPr>
          <a:lstStyle/>
          <a:p>
            <a:pPr algn="just">
              <a:lnSpc>
                <a:spcPct val="107000"/>
              </a:lnSpc>
              <a:spcAft>
                <a:spcPts val="800"/>
              </a:spcAft>
            </a:pPr>
            <a:r>
              <a:rPr lang="ru-RU" dirty="0">
                <a:solidFill>
                  <a:srgbClr val="1A1A1A"/>
                </a:solidFill>
                <a:latin typeface="Times New Roman"/>
                <a:ea typeface="Times New Roman"/>
                <a:cs typeface="Times New Roman"/>
              </a:rPr>
              <a:t> У детей формируется желание всё делать самим, в том числе и одеваться, а самообслуживание является основным видом труда маленького ребенка. Важно не пропустить этот период, ведь убирать игрушки на место, умываться, причёсываться формирует </a:t>
            </a:r>
            <a:r>
              <a:rPr lang="ru-RU" u="sng" dirty="0">
                <a:solidFill>
                  <a:srgbClr val="F28D00"/>
                </a:solidFill>
                <a:latin typeface="Times New Roman"/>
                <a:ea typeface="Times New Roman"/>
                <a:cs typeface="Times New Roman"/>
                <a:hlinkClick r:id="rId2"/>
              </a:rPr>
              <a:t>самостоятельность</a:t>
            </a:r>
            <a:r>
              <a:rPr lang="ru-RU" dirty="0">
                <a:solidFill>
                  <a:srgbClr val="1A1A1A"/>
                </a:solidFill>
                <a:latin typeface="Times New Roman"/>
                <a:ea typeface="Times New Roman"/>
                <a:cs typeface="Times New Roman"/>
              </a:rPr>
              <a:t>, уверенность и желание преодолевать препятствия.</a:t>
            </a:r>
            <a:endParaRPr lang="ru-RU" sz="1800" dirty="0">
              <a:effectLst/>
              <a:latin typeface="Calibri"/>
              <a:ea typeface="Calibri"/>
              <a:cs typeface="Times New Roman"/>
            </a:endParaRPr>
          </a:p>
        </p:txBody>
      </p:sp>
      <p:pic>
        <p:nvPicPr>
          <p:cNvPr id="12290" name="Picture 2" descr="https://autogear.ru/misc/i/gallery/62920/2473553.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45024" y="2679192"/>
            <a:ext cx="4041775" cy="355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5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lnSpc>
                <a:spcPct val="107000"/>
              </a:lnSpc>
              <a:spcAft>
                <a:spcPts val="0"/>
              </a:spcAft>
            </a:pPr>
            <a:r>
              <a:rPr lang="ru-RU" b="1" dirty="0">
                <a:solidFill>
                  <a:srgbClr val="000000"/>
                </a:solidFill>
                <a:latin typeface="Times New Roman"/>
                <a:ea typeface="Times New Roman"/>
                <a:cs typeface="Times New Roman"/>
              </a:rPr>
              <a:t>В дошкольном возрасте детям посильны четыре вида труда.</a:t>
            </a:r>
            <a:endParaRPr lang="ru-RU" sz="3600" dirty="0">
              <a:effectLst/>
              <a:latin typeface="Calibri"/>
              <a:ea typeface="Calibri"/>
              <a:cs typeface="Times New Roman"/>
            </a:endParaRPr>
          </a:p>
        </p:txBody>
      </p:sp>
      <p:sp>
        <p:nvSpPr>
          <p:cNvPr id="3" name="Объект 2"/>
          <p:cNvSpPr>
            <a:spLocks noGrp="1"/>
          </p:cNvSpPr>
          <p:nvPr>
            <p:ph sz="quarter" idx="13"/>
          </p:nvPr>
        </p:nvSpPr>
        <p:spPr/>
        <p:txBody>
          <a:bodyPr>
            <a:normAutofit fontScale="92500"/>
          </a:bodyPr>
          <a:lstStyle/>
          <a:p>
            <a:r>
              <a:rPr lang="ru-RU" b="1" dirty="0">
                <a:solidFill>
                  <a:srgbClr val="000000"/>
                </a:solidFill>
                <a:latin typeface="Times New Roman"/>
                <a:ea typeface="Times New Roman"/>
              </a:rPr>
              <a:t>Самообслуживание </a:t>
            </a:r>
            <a:r>
              <a:rPr lang="ru-RU" dirty="0">
                <a:solidFill>
                  <a:srgbClr val="000000"/>
                </a:solidFill>
                <a:latin typeface="Times New Roman"/>
                <a:ea typeface="Times New Roman"/>
              </a:rPr>
              <a:t>– формирование навыков </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умывания, раздевания и одевания; развитие умений пользоваться предметами гигиены (туалетом, носовым платком, полотенцем, зубной щеткой, расческой, щеткой для одежды и обуви и пр.); </a:t>
            </a:r>
            <a:endParaRPr lang="ru-RU" dirty="0"/>
          </a:p>
        </p:txBody>
      </p:sp>
      <p:pic>
        <p:nvPicPr>
          <p:cNvPr id="7170" name="Picture 2" descr="https://www.maam.ru/upload/blogs/detsad-85625-1454523661.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72000" y="2132856"/>
            <a:ext cx="424847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1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rgbClr val="000000"/>
                </a:solidFill>
                <a:latin typeface="Times New Roman"/>
                <a:ea typeface="Times New Roman"/>
                <a:cs typeface="Times New Roman"/>
              </a:rPr>
              <a:t>Хозяйственно-бытовой труд</a:t>
            </a:r>
            <a:r>
              <a:rPr lang="ru-RU" sz="1900" dirty="0">
                <a:solidFill>
                  <a:srgbClr val="000000"/>
                </a:solidFill>
                <a:latin typeface="Times New Roman"/>
                <a:ea typeface="Times New Roman"/>
                <a:cs typeface="Times New Roman"/>
              </a:rPr>
              <a:t> –</a:t>
            </a:r>
            <a:endParaRPr lang="ru-RU" dirty="0"/>
          </a:p>
        </p:txBody>
      </p:sp>
      <p:sp>
        <p:nvSpPr>
          <p:cNvPr id="3" name="Объект 2"/>
          <p:cNvSpPr>
            <a:spLocks noGrp="1"/>
          </p:cNvSpPr>
          <p:nvPr>
            <p:ph sz="quarter" idx="13"/>
          </p:nvPr>
        </p:nvSpPr>
        <p:spPr/>
        <p:txBody>
          <a:bodyPr>
            <a:normAutofit fontScale="77500" lnSpcReduction="20000"/>
          </a:bodyPr>
          <a:lstStyle/>
          <a:p>
            <a:pPr algn="just">
              <a:lnSpc>
                <a:spcPct val="107000"/>
              </a:lnSpc>
              <a:spcAft>
                <a:spcPts val="0"/>
              </a:spcAft>
            </a:pPr>
            <a:r>
              <a:rPr lang="ru-RU" b="1" dirty="0">
                <a:solidFill>
                  <a:srgbClr val="000000"/>
                </a:solidFill>
                <a:latin typeface="Times New Roman"/>
                <a:ea typeface="Times New Roman"/>
                <a:cs typeface="Times New Roman"/>
              </a:rPr>
              <a:t>Хозяйственно-бытовой труд</a:t>
            </a:r>
            <a:r>
              <a:rPr lang="ru-RU" dirty="0">
                <a:solidFill>
                  <a:srgbClr val="000000"/>
                </a:solidFill>
                <a:latin typeface="Times New Roman"/>
                <a:ea typeface="Times New Roman"/>
                <a:cs typeface="Times New Roman"/>
              </a:rPr>
              <a:t> – Б</a:t>
            </a:r>
            <a:r>
              <a:rPr lang="ru-RU" dirty="0" smtClean="0">
                <a:solidFill>
                  <a:srgbClr val="000000"/>
                </a:solidFill>
                <a:latin typeface="Times New Roman"/>
                <a:ea typeface="Times New Roman"/>
                <a:cs typeface="Times New Roman"/>
              </a:rPr>
              <a:t>ытовой </a:t>
            </a:r>
            <a:r>
              <a:rPr lang="ru-RU" dirty="0">
                <a:solidFill>
                  <a:srgbClr val="000000"/>
                </a:solidFill>
                <a:latin typeface="Times New Roman"/>
                <a:ea typeface="Times New Roman"/>
                <a:cs typeface="Times New Roman"/>
              </a:rPr>
              <a:t>труд закладывает основу трудового воспитания. Развитие у детей хозяйственных трудовых навыков в быту (протирание и мытье игрушек, детской и кукольной мебели, стирка кукольного и детского (носочки, платочки и </a:t>
            </a:r>
            <a:r>
              <a:rPr lang="ru-RU" dirty="0" err="1">
                <a:solidFill>
                  <a:srgbClr val="000000"/>
                </a:solidFill>
                <a:latin typeface="Times New Roman"/>
                <a:ea typeface="Times New Roman"/>
                <a:cs typeface="Times New Roman"/>
              </a:rPr>
              <a:t>т.д</a:t>
            </a:r>
            <a:r>
              <a:rPr lang="ru-RU" dirty="0">
                <a:solidFill>
                  <a:srgbClr val="000000"/>
                </a:solidFill>
                <a:latin typeface="Times New Roman"/>
                <a:ea typeface="Times New Roman"/>
                <a:cs typeface="Times New Roman"/>
              </a:rPr>
              <a:t>) белья, уборка игрушек и наведение порядка в комнате, помощь родителям по кухне.</a:t>
            </a:r>
            <a:endParaRPr lang="ru-RU" sz="1800" dirty="0">
              <a:effectLst/>
              <a:latin typeface="Calibri"/>
              <a:ea typeface="Calibri"/>
              <a:cs typeface="Times New Roman"/>
            </a:endParaRPr>
          </a:p>
        </p:txBody>
      </p:sp>
      <p:pic>
        <p:nvPicPr>
          <p:cNvPr id="2050" name="Picture 2" descr="http://bukvic.ru/wp-content/uploads/2017/11/trudovyie-porucheniya-dlya-detey-starshego-vozrasta.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45025" y="2969419"/>
            <a:ext cx="38227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01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5536" y="1556792"/>
            <a:ext cx="4104456" cy="4245388"/>
          </a:xfrm>
        </p:spPr>
      </p:pic>
      <p:pic>
        <p:nvPicPr>
          <p:cNvPr id="7" name="Объект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4" y="980729"/>
            <a:ext cx="4319463" cy="4855716"/>
          </a:xfrm>
        </p:spPr>
      </p:pic>
    </p:spTree>
    <p:extLst>
      <p:ext uri="{BB962C8B-B14F-4D97-AF65-F5344CB8AC3E}">
        <p14:creationId xmlns:p14="http://schemas.microsoft.com/office/powerpoint/2010/main" val="427127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5536" y="1988841"/>
            <a:ext cx="4103439" cy="3847604"/>
          </a:xfrm>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4" y="1124745"/>
            <a:ext cx="4319463" cy="4711700"/>
          </a:xfrm>
        </p:spPr>
      </p:pic>
    </p:spTree>
    <p:extLst>
      <p:ext uri="{BB962C8B-B14F-4D97-AF65-F5344CB8AC3E}">
        <p14:creationId xmlns:p14="http://schemas.microsoft.com/office/powerpoint/2010/main" val="1547253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417</TotalTime>
  <Words>754</Words>
  <Application>Microsoft Office PowerPoint</Application>
  <PresentationFormat>Экран (4:3)</PresentationFormat>
  <Paragraphs>129</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Волна</vt:lpstr>
      <vt:lpstr>Круглый стол с семьями воспитанников средних групп  «Воспитание в труде  «за» и «против».</vt:lpstr>
      <vt:lpstr>Презентация PowerPoint</vt:lpstr>
      <vt:lpstr>Трудовое воспитание</vt:lpstr>
      <vt:lpstr>Когда начать приобщать к труду?</vt:lpstr>
      <vt:lpstr>Презентация PowerPoint</vt:lpstr>
      <vt:lpstr>В дошкольном возрасте детям посильны четыре вида труда.</vt:lpstr>
      <vt:lpstr>Хозяйственно-бытовой труд –</vt:lpstr>
      <vt:lpstr>Презентация PowerPoint</vt:lpstr>
      <vt:lpstr>Презентация PowerPoint</vt:lpstr>
      <vt:lpstr>Презентация PowerPoint</vt:lpstr>
      <vt:lpstr>Труд в природе</vt:lpstr>
      <vt:lpstr>Презентация PowerPoint</vt:lpstr>
      <vt:lpstr>Презентация PowerPoint</vt:lpstr>
      <vt:lpstr>Ручной труд</vt:lpstr>
      <vt:lpstr>Памятка для родителей</vt:lpstr>
      <vt:lpstr>С чего начать? </vt:lpstr>
      <vt:lpstr>Ставим задачи правильно</vt:lpstr>
      <vt:lpstr>Соизмеримость </vt:lpstr>
      <vt:lpstr>Обязанности</vt:lpstr>
      <vt:lpstr>Родительская опека</vt:lpstr>
      <vt:lpstr>Совместный труд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Круглый стол с семьями воспитанников средних групп  «Воспитание в труде  «за» и «против».</dc:title>
  <dc:creator>User</dc:creator>
  <cp:lastModifiedBy>User</cp:lastModifiedBy>
  <cp:revision>11</cp:revision>
  <dcterms:created xsi:type="dcterms:W3CDTF">2019-02-11T05:49:30Z</dcterms:created>
  <dcterms:modified xsi:type="dcterms:W3CDTF">2019-03-15T13:26:02Z</dcterms:modified>
</cp:coreProperties>
</file>