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2" r:id="rId3"/>
    <p:sldId id="261" r:id="rId4"/>
    <p:sldId id="263" r:id="rId5"/>
    <p:sldId id="258" r:id="rId6"/>
    <p:sldId id="260" r:id="rId7"/>
    <p:sldId id="259" r:id="rId8"/>
    <p:sldId id="270" r:id="rId9"/>
    <p:sldId id="269" r:id="rId10"/>
    <p:sldId id="267" r:id="rId11"/>
    <p:sldId id="257" r:id="rId12"/>
    <p:sldId id="266" r:id="rId13"/>
    <p:sldId id="265" r:id="rId14"/>
    <p:sldId id="271" r:id="rId1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7" d="100"/>
          <a:sy n="77" d="100"/>
        </p:scale>
        <p:origin x="-1092"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0" name="Прямоугольный треугольник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Заголовок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grpSp>
        <p:nvGrpSpPr>
          <p:cNvPr id="2" name="Группа 1"/>
          <p:cNvGrpSpPr/>
          <p:nvPr/>
        </p:nvGrpSpPr>
        <p:grpSpPr>
          <a:xfrm>
            <a:off x="-3765" y="4953000"/>
            <a:ext cx="9147765" cy="1912088"/>
            <a:chOff x="-3765" y="4832896"/>
            <a:chExt cx="9147765" cy="2032192"/>
          </a:xfrm>
        </p:grpSpPr>
        <p:sp>
          <p:nvSpPr>
            <p:cNvPr id="7" name="Полилиния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Полилиния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Полилиния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Прямая соединительная линия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Дата 29"/>
          <p:cNvSpPr>
            <a:spLocks noGrp="1"/>
          </p:cNvSpPr>
          <p:nvPr>
            <p:ph type="dt" sz="half" idx="10"/>
          </p:nvPr>
        </p:nvSpPr>
        <p:spPr/>
        <p:txBody>
          <a:bodyPr/>
          <a:lstStyle>
            <a:lvl1pPr>
              <a:defRPr>
                <a:solidFill>
                  <a:srgbClr val="FFFFFF"/>
                </a:solidFill>
              </a:defRPr>
            </a:lvl1pPr>
            <a:extLst/>
          </a:lstStyle>
          <a:p>
            <a:fld id="{0020F1BB-E265-4651-B4B0-0595345A8CD9}" type="datetimeFigureOut">
              <a:rPr lang="ru-RU" smtClean="0"/>
              <a:pPr/>
              <a:t>20.04.2020</a:t>
            </a:fld>
            <a:endParaRPr lang="ru-RU"/>
          </a:p>
        </p:txBody>
      </p:sp>
      <p:sp>
        <p:nvSpPr>
          <p:cNvPr id="19" name="Нижний колонтитул 18"/>
          <p:cNvSpPr>
            <a:spLocks noGrp="1"/>
          </p:cNvSpPr>
          <p:nvPr>
            <p:ph type="ftr" sz="quarter" idx="11"/>
          </p:nvPr>
        </p:nvSpPr>
        <p:spPr/>
        <p:txBody>
          <a:bodyPr/>
          <a:lstStyle>
            <a:lvl1pPr>
              <a:defRPr>
                <a:solidFill>
                  <a:schemeClr val="accent1">
                    <a:tint val="20000"/>
                  </a:schemeClr>
                </a:solidFill>
              </a:defRPr>
            </a:lvl1pPr>
            <a:extLst/>
          </a:lstStyle>
          <a:p>
            <a:endParaRPr lang="ru-RU"/>
          </a:p>
        </p:txBody>
      </p:sp>
      <p:sp>
        <p:nvSpPr>
          <p:cNvPr id="27" name="Номер слайда 26"/>
          <p:cNvSpPr>
            <a:spLocks noGrp="1"/>
          </p:cNvSpPr>
          <p:nvPr>
            <p:ph type="sldNum" sz="quarter" idx="12"/>
          </p:nvPr>
        </p:nvSpPr>
        <p:spPr/>
        <p:txBody>
          <a:bodyPr/>
          <a:lstStyle>
            <a:lvl1pPr>
              <a:defRPr>
                <a:solidFill>
                  <a:srgbClr val="FFFFFF"/>
                </a:solidFill>
              </a:defRPr>
            </a:lvl1pPr>
            <a:extLst/>
          </a:lstStyle>
          <a:p>
            <a:fld id="{A47D66E8-595C-4BFB-8621-12A9E179B1D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481329"/>
            <a:ext cx="8229600" cy="4386071"/>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0020F1BB-E265-4651-B4B0-0595345A8CD9}" type="datetimeFigureOut">
              <a:rPr lang="ru-RU" smtClean="0"/>
              <a:pPr/>
              <a:t>20.04.2020</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A47D66E8-595C-4BFB-8621-12A9E179B1D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44013" y="274640"/>
            <a:ext cx="1777470" cy="5592761"/>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1"/>
            <a:ext cx="6324600" cy="5592760"/>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0020F1BB-E265-4651-B4B0-0595345A8CD9}" type="datetimeFigureOut">
              <a:rPr lang="ru-RU" smtClean="0"/>
              <a:pPr/>
              <a:t>20.04.2020</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A47D66E8-595C-4BFB-8621-12A9E179B1D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0020F1BB-E265-4651-B4B0-0595345A8CD9}" type="datetimeFigureOut">
              <a:rPr lang="ru-RU" smtClean="0"/>
              <a:pPr/>
              <a:t>20.04.2020</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A47D66E8-595C-4BFB-8621-12A9E179B1D8}" type="slidenum">
              <a:rPr lang="ru-RU" smtClean="0"/>
              <a:pPr/>
              <a:t>‹#›</a:t>
            </a:fld>
            <a:endParaRPr lang="ru-RU"/>
          </a:p>
        </p:txBody>
      </p:sp>
      <p:sp>
        <p:nvSpPr>
          <p:cNvPr id="7" name="Заголовок 6"/>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0020F1BB-E265-4651-B4B0-0595345A8CD9}" type="datetimeFigureOut">
              <a:rPr lang="ru-RU" smtClean="0"/>
              <a:pPr/>
              <a:t>20.04.2020</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A47D66E8-595C-4BFB-8621-12A9E179B1D8}" type="slidenum">
              <a:rPr lang="ru-RU" smtClean="0"/>
              <a:pPr/>
              <a:t>‹#›</a:t>
            </a:fld>
            <a:endParaRPr lang="ru-RU"/>
          </a:p>
        </p:txBody>
      </p:sp>
      <p:sp>
        <p:nvSpPr>
          <p:cNvPr id="7" name="Нашивка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Нашивка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bg>
      <p:bgRef idx="1002">
        <a:schemeClr val="bg1"/>
      </p:bgRef>
    </p:bg>
    <p:spTree>
      <p:nvGrpSpPr>
        <p:cNvPr id="1" name=""/>
        <p:cNvGrpSpPr/>
        <p:nvPr/>
      </p:nvGrpSpPr>
      <p:grpSpPr>
        <a:xfrm>
          <a:off x="0" y="0"/>
          <a:ext cx="0" cy="0"/>
          <a:chOff x="0" y="0"/>
          <a:chExt cx="0" cy="0"/>
        </a:xfrm>
      </p:grpSpPr>
      <p:sp>
        <p:nvSpPr>
          <p:cNvPr id="3" name="Содержимое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0020F1BB-E265-4651-B4B0-0595345A8CD9}" type="datetimeFigureOut">
              <a:rPr lang="ru-RU" smtClean="0"/>
              <a:pPr/>
              <a:t>20.04.2020</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A47D66E8-595C-4BFB-8621-12A9E179B1D8}" type="slidenum">
              <a:rPr lang="ru-RU" smtClean="0"/>
              <a:pPr/>
              <a:t>‹#›</a:t>
            </a:fld>
            <a:endParaRPr lang="ru-RU"/>
          </a:p>
        </p:txBody>
      </p:sp>
      <p:sp>
        <p:nvSpPr>
          <p:cNvPr id="8" name="Заголовок 7"/>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0020F1BB-E265-4651-B4B0-0595345A8CD9}" type="datetimeFigureOut">
              <a:rPr lang="ru-RU" smtClean="0"/>
              <a:pPr/>
              <a:t>20.04.2020</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A47D66E8-595C-4BFB-8621-12A9E179B1D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bg>
      <p:bgRef idx="1002">
        <a:schemeClr val="bg1"/>
      </p:bgRef>
    </p:bg>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extLst/>
          </a:lstStyle>
          <a:p>
            <a:fld id="{0020F1BB-E265-4651-B4B0-0595345A8CD9}" type="datetimeFigureOut">
              <a:rPr lang="ru-RU" smtClean="0"/>
              <a:pPr/>
              <a:t>20.04.2020</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A47D66E8-595C-4BFB-8621-12A9E179B1D8}" type="slidenum">
              <a:rPr lang="ru-RU" smtClean="0"/>
              <a:pPr/>
              <a:t>‹#›</a:t>
            </a:fld>
            <a:endParaRPr lang="ru-RU"/>
          </a:p>
        </p:txBody>
      </p:sp>
      <p:sp>
        <p:nvSpPr>
          <p:cNvPr id="6" name="Заголовок 5"/>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extLst/>
          </a:lstStyle>
          <a:p>
            <a:fld id="{0020F1BB-E265-4651-B4B0-0595345A8CD9}" type="datetimeFigureOut">
              <a:rPr lang="ru-RU" smtClean="0"/>
              <a:pPr/>
              <a:t>20.04.2020</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A47D66E8-595C-4BFB-8621-12A9E179B1D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6727032" y="6407944"/>
            <a:ext cx="1920240" cy="365760"/>
          </a:xfrm>
        </p:spPr>
        <p:txBody>
          <a:bodyPr/>
          <a:lstStyle>
            <a:extLst/>
          </a:lstStyle>
          <a:p>
            <a:fld id="{0020F1BB-E265-4651-B4B0-0595345A8CD9}" type="datetimeFigureOut">
              <a:rPr lang="ru-RU" smtClean="0"/>
              <a:pPr/>
              <a:t>20.04.2020</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A47D66E8-595C-4BFB-8621-12A9E179B1D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1"/>
      </p:bgRef>
    </p:bg>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
        <p:nvSpPr>
          <p:cNvPr id="3" name="Рисунок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ru-RU" smtClean="0"/>
              <a:t>Вставка рисунка</a:t>
            </a:r>
            <a:endParaRPr kumimoji="0" lang="en-US" dirty="0"/>
          </a:p>
        </p:txBody>
      </p:sp>
      <p:sp>
        <p:nvSpPr>
          <p:cNvPr id="5" name="Дата 4"/>
          <p:cNvSpPr>
            <a:spLocks noGrp="1"/>
          </p:cNvSpPr>
          <p:nvPr>
            <p:ph type="dt" sz="half" idx="10"/>
          </p:nvPr>
        </p:nvSpPr>
        <p:spPr/>
        <p:txBody>
          <a:bodyPr/>
          <a:lstStyle>
            <a:lvl1pPr>
              <a:defRPr>
                <a:solidFill>
                  <a:schemeClr val="tx1"/>
                </a:solidFill>
              </a:defRPr>
            </a:lvl1pPr>
            <a:extLst/>
          </a:lstStyle>
          <a:p>
            <a:fld id="{0020F1BB-E265-4651-B4B0-0595345A8CD9}" type="datetimeFigureOut">
              <a:rPr lang="ru-RU" smtClean="0"/>
              <a:pPr/>
              <a:t>20.04.2020</a:t>
            </a:fld>
            <a:endParaRPr lang="ru-RU"/>
          </a:p>
        </p:txBody>
      </p:sp>
      <p:sp>
        <p:nvSpPr>
          <p:cNvPr id="6" name="Нижний колонтитул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ru-RU"/>
          </a:p>
        </p:txBody>
      </p:sp>
      <p:sp>
        <p:nvSpPr>
          <p:cNvPr id="7" name="Номер слайда 6"/>
          <p:cNvSpPr>
            <a:spLocks noGrp="1"/>
          </p:cNvSpPr>
          <p:nvPr>
            <p:ph type="sldNum" sz="quarter" idx="12"/>
          </p:nvPr>
        </p:nvSpPr>
        <p:spPr/>
        <p:txBody>
          <a:bodyPr/>
          <a:lstStyle>
            <a:lvl1pPr>
              <a:defRPr>
                <a:solidFill>
                  <a:schemeClr val="tx1"/>
                </a:solidFill>
              </a:defRPr>
            </a:lvl1pPr>
            <a:extLst/>
          </a:lstStyle>
          <a:p>
            <a:fld id="{A47D66E8-595C-4BFB-8621-12A9E179B1D8}" type="slidenum">
              <a:rPr lang="ru-RU" smtClean="0"/>
              <a:pPr/>
              <a:t>‹#›</a:t>
            </a:fld>
            <a:endParaRPr lang="ru-RU"/>
          </a:p>
        </p:txBody>
      </p:sp>
      <p:sp>
        <p:nvSpPr>
          <p:cNvPr id="2" name="Заголовок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ru-RU" smtClean="0"/>
              <a:t>Образец заголовка</a:t>
            </a:r>
            <a:endParaRPr kumimoji="0" lang="en-US"/>
          </a:p>
        </p:txBody>
      </p:sp>
      <p:sp>
        <p:nvSpPr>
          <p:cNvPr id="8" name="Полилиния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Полилиния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Прямоугольный треугольник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Прямая соединительная линия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Нашивка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Нашивка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Полилиния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Полилиния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Прямоугольный треугольник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Прямая соединительная линия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Заголовок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ru-RU" smtClean="0"/>
              <a:t>Образец заголовка</a:t>
            </a:r>
            <a:endParaRPr kumimoji="0" lang="en-US"/>
          </a:p>
        </p:txBody>
      </p:sp>
      <p:sp>
        <p:nvSpPr>
          <p:cNvPr id="30" name="Текст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0020F1BB-E265-4651-B4B0-0595345A8CD9}" type="datetimeFigureOut">
              <a:rPr lang="ru-RU" smtClean="0"/>
              <a:pPr/>
              <a:t>20.04.2020</a:t>
            </a:fld>
            <a:endParaRPr lang="ru-RU"/>
          </a:p>
        </p:txBody>
      </p:sp>
      <p:sp>
        <p:nvSpPr>
          <p:cNvPr id="22" name="Нижний колонтитул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ru-RU"/>
          </a:p>
        </p:txBody>
      </p:sp>
      <p:sp>
        <p:nvSpPr>
          <p:cNvPr id="18" name="Номер слайда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A47D66E8-595C-4BFB-8621-12A9E179B1D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Содержимое 5"/>
          <p:cNvSpPr>
            <a:spLocks noGrp="1"/>
          </p:cNvSpPr>
          <p:nvPr>
            <p:ph sz="half" idx="2"/>
          </p:nvPr>
        </p:nvSpPr>
        <p:spPr>
          <a:xfrm>
            <a:off x="6259699" y="3160705"/>
            <a:ext cx="2884301" cy="3697295"/>
          </a:xfrm>
        </p:spPr>
        <p:txBody>
          <a:bodyPr>
            <a:normAutofit lnSpcReduction="10000"/>
          </a:bodyPr>
          <a:lstStyle/>
          <a:p>
            <a:pPr algn="r"/>
            <a:endParaRPr lang="ru-RU" i="1" dirty="0" smtClean="0">
              <a:latin typeface="Times New Roman" pitchFamily="18" charset="0"/>
              <a:cs typeface="Times New Roman" pitchFamily="18" charset="0"/>
            </a:endParaRPr>
          </a:p>
          <a:p>
            <a:pPr algn="r"/>
            <a:endParaRPr lang="ru-RU" i="1" dirty="0">
              <a:latin typeface="Times New Roman" pitchFamily="18" charset="0"/>
              <a:cs typeface="Times New Roman" pitchFamily="18" charset="0"/>
            </a:endParaRPr>
          </a:p>
          <a:p>
            <a:pPr algn="r"/>
            <a:endParaRPr lang="ru-RU" i="1" dirty="0" smtClean="0">
              <a:latin typeface="Times New Roman" pitchFamily="18" charset="0"/>
              <a:cs typeface="Times New Roman" pitchFamily="18" charset="0"/>
            </a:endParaRPr>
          </a:p>
          <a:p>
            <a:pPr algn="r"/>
            <a:endParaRPr lang="ru-RU" i="1" dirty="0">
              <a:latin typeface="Times New Roman" pitchFamily="18" charset="0"/>
              <a:cs typeface="Times New Roman" pitchFamily="18" charset="0"/>
            </a:endParaRPr>
          </a:p>
          <a:p>
            <a:pPr algn="r"/>
            <a:r>
              <a:rPr lang="ru-RU" i="1" dirty="0" smtClean="0">
                <a:latin typeface="Times New Roman" pitchFamily="18" charset="0"/>
                <a:cs typeface="Times New Roman" pitchFamily="18" charset="0"/>
              </a:rPr>
              <a:t>Составила:  </a:t>
            </a:r>
          </a:p>
          <a:p>
            <a:pPr algn="r"/>
            <a:r>
              <a:rPr lang="ru-RU" i="1" dirty="0" err="1" smtClean="0">
                <a:latin typeface="Times New Roman" pitchFamily="18" charset="0"/>
                <a:cs typeface="Times New Roman" pitchFamily="18" charset="0"/>
              </a:rPr>
              <a:t>Зам.зав</a:t>
            </a:r>
            <a:r>
              <a:rPr lang="ru-RU" i="1" dirty="0" smtClean="0">
                <a:latin typeface="Times New Roman" pitchFamily="18" charset="0"/>
                <a:cs typeface="Times New Roman" pitchFamily="18" charset="0"/>
              </a:rPr>
              <a:t>. по ВМР Агеева </a:t>
            </a:r>
            <a:r>
              <a:rPr lang="ru-RU" i="1" dirty="0" smtClean="0">
                <a:latin typeface="Times New Roman" pitchFamily="18" charset="0"/>
                <a:cs typeface="Times New Roman" pitchFamily="18" charset="0"/>
              </a:rPr>
              <a:t>Н.Г.</a:t>
            </a:r>
          </a:p>
          <a:p>
            <a:endParaRPr lang="ru-RU" dirty="0"/>
          </a:p>
        </p:txBody>
      </p:sp>
      <p:sp>
        <p:nvSpPr>
          <p:cNvPr id="4" name="Заголовок 3"/>
          <p:cNvSpPr>
            <a:spLocks noGrp="1"/>
          </p:cNvSpPr>
          <p:nvPr>
            <p:ph type="title"/>
          </p:nvPr>
        </p:nvSpPr>
        <p:spPr/>
        <p:txBody>
          <a:bodyPr>
            <a:normAutofit fontScale="90000"/>
          </a:bodyPr>
          <a:lstStyle/>
          <a:p>
            <a:r>
              <a:rPr lang="ru-RU" i="1" dirty="0" smtClean="0">
                <a:solidFill>
                  <a:schemeClr val="tx1"/>
                </a:solidFill>
                <a:latin typeface="Times New Roman" pitchFamily="18" charset="0"/>
                <a:cs typeface="Times New Roman" pitchFamily="18" charset="0"/>
              </a:rPr>
              <a:t>«Особенности развития детей раннего возраста»</a:t>
            </a:r>
            <a:endParaRPr lang="ru-RU" i="1" dirty="0">
              <a:solidFill>
                <a:schemeClr val="tx1"/>
              </a:solidFill>
            </a:endParaRPr>
          </a:p>
        </p:txBody>
      </p:sp>
      <p:pic>
        <p:nvPicPr>
          <p:cNvPr id="9" name="Содержимое 8" descr="скачанные файлы (2).jpg"/>
          <p:cNvPicPr>
            <a:picLocks noGrp="1" noChangeAspect="1"/>
          </p:cNvPicPr>
          <p:nvPr>
            <p:ph sz="half" idx="1"/>
          </p:nvPr>
        </p:nvPicPr>
        <p:blipFill>
          <a:blip r:embed="rId2" cstate="print"/>
          <a:stretch>
            <a:fillRect/>
          </a:stretch>
        </p:blipFill>
        <p:spPr>
          <a:xfrm>
            <a:off x="2035962" y="1417638"/>
            <a:ext cx="5072075" cy="3518714"/>
          </a:xfr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half" idx="1"/>
          </p:nvPr>
        </p:nvSpPr>
        <p:spPr>
          <a:xfrm>
            <a:off x="457200" y="500042"/>
            <a:ext cx="5829312" cy="6072230"/>
          </a:xfrm>
        </p:spPr>
        <p:txBody>
          <a:bodyPr>
            <a:normAutofit fontScale="85000" lnSpcReduction="20000"/>
          </a:bodyPr>
          <a:lstStyle/>
          <a:p>
            <a:r>
              <a:rPr lang="ru-RU" dirty="0" smtClean="0"/>
              <a:t> Ребенок раннего возраста в состоянии понять, что именно не следует делать в природе — сорить, рвать и ломать растения, обижать   животных. Он бывает насторожен по отношению к незнакомым местам, животным и людям, что вполне естественно. Особый интерес дети проявляют к людям, выполняющим какую-то работу, общающимся друг с другом. К концу третьего года ознакомление с окружающим приобретает ярко выраженный познавательный характер. Дети активно стремятся получить информацию об окружающем мире, задавая взрослому множество вопросов.</a:t>
            </a:r>
            <a:endParaRPr lang="ru-RU" dirty="0"/>
          </a:p>
        </p:txBody>
      </p:sp>
      <p:pic>
        <p:nvPicPr>
          <p:cNvPr id="6" name="Содержимое 5" descr="1824861932635916.jpg"/>
          <p:cNvPicPr>
            <a:picLocks noGrp="1" noChangeAspect="1"/>
          </p:cNvPicPr>
          <p:nvPr>
            <p:ph sz="half" idx="2"/>
          </p:nvPr>
        </p:nvPicPr>
        <p:blipFill>
          <a:blip r:embed="rId2" cstate="print"/>
          <a:stretch>
            <a:fillRect/>
          </a:stretch>
        </p:blipFill>
        <p:spPr>
          <a:xfrm>
            <a:off x="6391912" y="3571876"/>
            <a:ext cx="2294888" cy="1434305"/>
          </a:xfr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Содержимое 4"/>
          <p:cNvSpPr>
            <a:spLocks noGrp="1"/>
          </p:cNvSpPr>
          <p:nvPr>
            <p:ph sz="half" idx="1"/>
          </p:nvPr>
        </p:nvSpPr>
        <p:spPr>
          <a:xfrm>
            <a:off x="457200" y="714356"/>
            <a:ext cx="3520440" cy="5411807"/>
          </a:xfrm>
        </p:spPr>
        <p:txBody>
          <a:bodyPr>
            <a:normAutofit fontScale="85000" lnSpcReduction="20000"/>
          </a:bodyPr>
          <a:lstStyle/>
          <a:p>
            <a:pPr algn="ctr">
              <a:buNone/>
            </a:pPr>
            <a:r>
              <a:rPr lang="ru-RU" dirty="0" smtClean="0"/>
              <a:t>У ребенка появляется и первичная самооценка - осознание не только своего "я", но того, что "я хороший", "я очень хороший", "я хороший и больше никакой".</a:t>
            </a:r>
          </a:p>
          <a:p>
            <a:endParaRPr lang="ru-RU" dirty="0"/>
          </a:p>
        </p:txBody>
      </p:sp>
      <p:sp>
        <p:nvSpPr>
          <p:cNvPr id="6" name="Содержимое 5"/>
          <p:cNvSpPr>
            <a:spLocks noGrp="1"/>
          </p:cNvSpPr>
          <p:nvPr>
            <p:ph sz="half" idx="2"/>
          </p:nvPr>
        </p:nvSpPr>
        <p:spPr>
          <a:xfrm>
            <a:off x="4178808" y="857232"/>
            <a:ext cx="3520440" cy="5268931"/>
          </a:xfrm>
        </p:spPr>
        <p:txBody>
          <a:bodyPr>
            <a:normAutofit fontScale="85000" lnSpcReduction="20000"/>
          </a:bodyPr>
          <a:lstStyle/>
          <a:p>
            <a:pPr algn="ctr">
              <a:buNone/>
            </a:pPr>
            <a:r>
              <a:rPr lang="ru-RU" dirty="0" smtClean="0">
                <a:cs typeface="Times New Roman" pitchFamily="18" charset="0"/>
              </a:rPr>
              <a:t>У детей начинает развиваться </a:t>
            </a:r>
            <a:r>
              <a:rPr lang="ru-RU" dirty="0" err="1" smtClean="0">
                <a:cs typeface="Times New Roman" pitchFamily="18" charset="0"/>
              </a:rPr>
              <a:t>эмпатия</a:t>
            </a:r>
            <a:r>
              <a:rPr lang="ru-RU" dirty="0" smtClean="0">
                <a:cs typeface="Times New Roman" pitchFamily="18" charset="0"/>
              </a:rPr>
              <a:t> – понимание эмоционального состояния другого человека. Можно наблюдать, как полуторагодовалый ребенок стремиться утешить расстроенного человека: он обнимает его, целует, дает ему игрушку и т. д.</a:t>
            </a:r>
          </a:p>
          <a:p>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642918"/>
            <a:ext cx="7239000" cy="5812818"/>
          </a:xfrm>
        </p:spPr>
        <p:txBody>
          <a:bodyPr>
            <a:normAutofit fontScale="62500" lnSpcReduction="20000"/>
          </a:bodyPr>
          <a:lstStyle/>
          <a:p>
            <a:pPr algn="ctr"/>
            <a:r>
              <a:rPr lang="ru-RU" b="1" dirty="0" smtClean="0"/>
              <a:t>ОБРАЗОВАТЕЛЬНАЯ СРЕДА</a:t>
            </a:r>
          </a:p>
          <a:p>
            <a:r>
              <a:rPr lang="ru-RU" dirty="0" smtClean="0"/>
              <a:t>Развивающий эффект образовательная среда имеет лишь в том случае, если в ней между взрослыми и детьми достаточно устойчиво сохраняются доброжелательные взаимоотношения. Образовательно-игровая деятельность имеет развивающий характер, если ребенок ощущает себя полноценной личностью, если уважают его ценности, интересы, потребности, признают индивидуальность. Соответственно для эффективного развития познавательной активности важно умение видеть и ценить в каждом ребенке единственную, неповторимую, свободную личность, с индивидуальными, присущими только ей чертами и особенностями. Все это поможет сохранить самооценку ребенка, будет способствовать сохранению и поддержанию положительного отношения к познавательному </a:t>
            </a:r>
            <a:r>
              <a:rPr lang="ru-RU" dirty="0" err="1" smtClean="0"/>
              <a:t>процессу.В</a:t>
            </a:r>
            <a:r>
              <a:rPr lang="ru-RU" dirty="0" smtClean="0"/>
              <a:t>  образовательно-игровой деятельности должны использоваться такие материалы, формы, методы и средства, которые были бы интересны для дошкольника, активизировали все способы познания. Нужно создавать ребенку разнообразную предметно-пространственную, социальную и образовательно-игровую среду, разнообразные условия для расширения кругозора, освоения мира, предлагать ему включаться в различные виды игр и занятий, социального взаимодействия, общения со сверстниками, взрослыми, предоставлять ему возможность для развития способностей, творчества, интеллектуального потенциала и т.д. </a:t>
            </a:r>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half" idx="1"/>
          </p:nvPr>
        </p:nvSpPr>
        <p:spPr>
          <a:xfrm>
            <a:off x="142844" y="357166"/>
            <a:ext cx="7500990" cy="6500834"/>
          </a:xfrm>
        </p:spPr>
        <p:txBody>
          <a:bodyPr>
            <a:normAutofit fontScale="70000" lnSpcReduction="20000"/>
          </a:bodyPr>
          <a:lstStyle/>
          <a:p>
            <a:r>
              <a:rPr lang="ru-RU" dirty="0" smtClean="0"/>
              <a:t>Для каждого ребенка в первые три года жизни характерна высокая степень ориентировочных реакций на все окружающее. Эта возрастная особенность стимулирует так называемые сенсомоторные потребности. Доказано, что если дети ограничены в получении информации и переработке ее в соответствии с возрастными возможностями, темп их развития более замедленный. Поэтому важно, чтобы жизнь малышей была разнообразной, богатой впечатлениями. Особое значение в раннем детстве приобретают эмоции. Эмоциональная сфера оказывает большое влияние и на формирование познавательных способностей детей. Заставить малыша смотреть или слушать невозможно, однако заинтересовать его можно многим, поэтому в обучении детей раннего возраста особую роль играют положительные эмоции. Часто, еще не понимая смысла обращенной к нему речи взрослого, дети реагируют на ее интонацию, эмоциональный настрой, легко их улавливают и заражаются таким же настроением. В этом и простота, и сложность воспитания детей раннего возраста.</a:t>
            </a:r>
            <a:br>
              <a:rPr lang="ru-RU" dirty="0" smtClean="0"/>
            </a:br>
            <a:endParaRPr lang="ru-RU" dirty="0"/>
          </a:p>
        </p:txBody>
      </p:sp>
      <p:pic>
        <p:nvPicPr>
          <p:cNvPr id="6" name="Содержимое 5" descr="скачанные файлы.jpg"/>
          <p:cNvPicPr>
            <a:picLocks noGrp="1" noChangeAspect="1"/>
          </p:cNvPicPr>
          <p:nvPr>
            <p:ph sz="half" idx="2"/>
          </p:nvPr>
        </p:nvPicPr>
        <p:blipFill>
          <a:blip r:embed="rId2" cstate="print"/>
          <a:stretch>
            <a:fillRect/>
          </a:stretch>
        </p:blipFill>
        <p:spPr>
          <a:xfrm>
            <a:off x="7072330" y="4714884"/>
            <a:ext cx="2469064" cy="1643050"/>
          </a:xfr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спасибо за внимание</a:t>
            </a:r>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half" idx="1"/>
          </p:nvPr>
        </p:nvSpPr>
        <p:spPr>
          <a:xfrm>
            <a:off x="457200" y="428605"/>
            <a:ext cx="8258204" cy="785817"/>
          </a:xfrm>
        </p:spPr>
        <p:txBody>
          <a:bodyPr>
            <a:noAutofit/>
          </a:bodyPr>
          <a:lstStyle/>
          <a:p>
            <a:pPr algn="ctr">
              <a:buNone/>
            </a:pPr>
            <a:r>
              <a:rPr lang="ru-RU" b="1" dirty="0" smtClean="0"/>
              <a:t>ОБЩАЯ ХАРАКТЕРИСТИКА РАЗВИТИЯ РЕБЕНКА ОТ ОДНОГО ГОДА ДО ТРЕХ ЛЕТ</a:t>
            </a:r>
            <a:endParaRPr lang="ru-RU" b="1" dirty="0"/>
          </a:p>
        </p:txBody>
      </p:sp>
      <p:sp>
        <p:nvSpPr>
          <p:cNvPr id="5" name="Содержимое 4"/>
          <p:cNvSpPr>
            <a:spLocks noGrp="1"/>
          </p:cNvSpPr>
          <p:nvPr>
            <p:ph sz="half" idx="2"/>
          </p:nvPr>
        </p:nvSpPr>
        <p:spPr>
          <a:xfrm>
            <a:off x="571472" y="1481328"/>
            <a:ext cx="8115328" cy="4525963"/>
          </a:xfrm>
        </p:spPr>
        <p:txBody>
          <a:bodyPr>
            <a:normAutofit/>
          </a:bodyPr>
          <a:lstStyle/>
          <a:p>
            <a:r>
              <a:rPr lang="ru-RU" dirty="0" smtClean="0">
                <a:latin typeface="+mj-lt"/>
              </a:rPr>
              <a:t>Ранний детский возраст, от одного года до трех лет. Этот возраст является одним из ключевых в жизни ребенка и во многом определяет его будущее психологическое развитие.. В дошкольном периоде закладываются основы будущей личности, формируются предпосылки физического, умственного, нравственного развития ребенка.</a:t>
            </a:r>
            <a:endParaRPr lang="ru-RU" dirty="0">
              <a:latin typeface="+mj-l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Содержимое 4"/>
          <p:cNvSpPr>
            <a:spLocks noGrp="1"/>
          </p:cNvSpPr>
          <p:nvPr>
            <p:ph sz="half" idx="1"/>
          </p:nvPr>
        </p:nvSpPr>
        <p:spPr>
          <a:xfrm>
            <a:off x="285720" y="142852"/>
            <a:ext cx="6215106" cy="6429420"/>
          </a:xfrm>
        </p:spPr>
        <p:txBody>
          <a:bodyPr>
            <a:normAutofit fontScale="85000" lnSpcReduction="10000"/>
          </a:bodyPr>
          <a:lstStyle/>
          <a:p>
            <a:pPr>
              <a:buNone/>
            </a:pPr>
            <a:r>
              <a:rPr lang="ru-RU" dirty="0" smtClean="0"/>
              <a:t>Особое значение этого возраста связан с тремя фундаментальными жизненными приобретениями ребенка: </a:t>
            </a:r>
            <a:r>
              <a:rPr lang="ru-RU" dirty="0" err="1" smtClean="0"/>
              <a:t>прямохождением</a:t>
            </a:r>
            <a:r>
              <a:rPr lang="ru-RU" dirty="0" smtClean="0"/>
              <a:t>, речевым общением и предметной деятельностью. </a:t>
            </a:r>
            <a:r>
              <a:rPr lang="ru-RU" dirty="0" err="1" smtClean="0"/>
              <a:t>Прямохождение</a:t>
            </a:r>
            <a:r>
              <a:rPr lang="ru-RU" dirty="0" smtClean="0"/>
              <a:t>  обеспечивает ребенку широкую ориентацию в пространстве, постоянный приток необходимой для его развития новой информации.</a:t>
            </a:r>
          </a:p>
          <a:p>
            <a:pPr>
              <a:buNone/>
            </a:pPr>
            <a:r>
              <a:rPr lang="ru-RU" dirty="0" smtClean="0"/>
              <a:t> Речевое общение позволяет ребенку усваивать знания, быстрее приобщаться к человеческой культуре. Предметная деятельность непосредственно развивает способности ребенка, в особенности его ручные движения. </a:t>
            </a:r>
          </a:p>
          <a:p>
            <a:endParaRPr lang="ru-RU" dirty="0"/>
          </a:p>
        </p:txBody>
      </p:sp>
      <p:pic>
        <p:nvPicPr>
          <p:cNvPr id="6" name="Содержимое 5" descr="1394944433_invalid.jpg"/>
          <p:cNvPicPr>
            <a:picLocks noGrp="1" noChangeAspect="1"/>
          </p:cNvPicPr>
          <p:nvPr>
            <p:ph sz="half" idx="2"/>
          </p:nvPr>
        </p:nvPicPr>
        <p:blipFill>
          <a:blip r:embed="rId2" cstate="print"/>
          <a:stretch>
            <a:fillRect/>
          </a:stretch>
        </p:blipFill>
        <p:spPr>
          <a:xfrm>
            <a:off x="6572264" y="2000240"/>
            <a:ext cx="2357454" cy="1627669"/>
          </a:xfr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Содержимое 4"/>
          <p:cNvSpPr>
            <a:spLocks noGrp="1"/>
          </p:cNvSpPr>
          <p:nvPr>
            <p:ph sz="half" idx="1"/>
          </p:nvPr>
        </p:nvSpPr>
        <p:spPr>
          <a:xfrm>
            <a:off x="457200" y="642918"/>
            <a:ext cx="5257808" cy="5483245"/>
          </a:xfrm>
        </p:spPr>
        <p:txBody>
          <a:bodyPr>
            <a:normAutofit/>
          </a:bodyPr>
          <a:lstStyle/>
          <a:p>
            <a:pPr>
              <a:buNone/>
            </a:pPr>
            <a:r>
              <a:rPr lang="ru-RU" dirty="0" smtClean="0"/>
              <a:t>Развитие познавательных процессов и речи помогает ребенку ускоренно приобретать знания, усваивать нормы и формы человеческого поведения.</a:t>
            </a:r>
            <a:endParaRPr lang="ru-RU" dirty="0"/>
          </a:p>
        </p:txBody>
      </p:sp>
      <p:pic>
        <p:nvPicPr>
          <p:cNvPr id="4" name="Содержимое 3" descr="images (2).jpg"/>
          <p:cNvPicPr>
            <a:picLocks noGrp="1" noChangeAspect="1"/>
          </p:cNvPicPr>
          <p:nvPr>
            <p:ph sz="half" idx="2"/>
          </p:nvPr>
        </p:nvPicPr>
        <p:blipFill>
          <a:blip r:embed="rId2" cstate="print"/>
          <a:stretch>
            <a:fillRect/>
          </a:stretch>
        </p:blipFill>
        <p:spPr>
          <a:xfrm>
            <a:off x="6072198" y="2214554"/>
            <a:ext cx="2581275" cy="1771650"/>
          </a:xfr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Содержимое 5"/>
          <p:cNvSpPr>
            <a:spLocks noGrp="1"/>
          </p:cNvSpPr>
          <p:nvPr>
            <p:ph idx="1"/>
          </p:nvPr>
        </p:nvSpPr>
        <p:spPr>
          <a:xfrm>
            <a:off x="457200" y="428604"/>
            <a:ext cx="7239000" cy="6027132"/>
          </a:xfrm>
        </p:spPr>
        <p:txBody>
          <a:bodyPr>
            <a:normAutofit/>
          </a:bodyPr>
          <a:lstStyle/>
          <a:p>
            <a:pPr>
              <a:buNone/>
            </a:pPr>
            <a:r>
              <a:rPr lang="ru-RU" b="1" dirty="0" smtClean="0"/>
              <a:t>РАЗВИТИЕ РЕЧИ У ДЕТЕЙ РАННЕГО ВОЗРАСТА</a:t>
            </a:r>
          </a:p>
          <a:p>
            <a:pPr>
              <a:buNone/>
            </a:pPr>
            <a:endParaRPr lang="ru-RU" b="1" dirty="0" smtClean="0"/>
          </a:p>
          <a:p>
            <a:pPr>
              <a:buNone/>
            </a:pPr>
            <a:r>
              <a:rPr lang="ru-RU" dirty="0" smtClean="0"/>
              <a:t> Через речевое общение со взрослыми он приобретает в десятки раз больше информации об окружающем его мире, чем с помощью всех данных ему от природы органов чувств.</a:t>
            </a:r>
          </a:p>
          <a:p>
            <a:pPr>
              <a:buNone/>
            </a:pPr>
            <a:r>
              <a:rPr lang="ru-RU" dirty="0" smtClean="0"/>
              <a:t>Благодаря речи между взрослым и ребенком возникает деловое сотрудничество, </a:t>
            </a:r>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642918"/>
            <a:ext cx="7239000" cy="5812818"/>
          </a:xfrm>
        </p:spPr>
        <p:txBody>
          <a:bodyPr>
            <a:normAutofit/>
          </a:bodyPr>
          <a:lstStyle/>
          <a:p>
            <a:pPr algn="ctr">
              <a:buNone/>
            </a:pPr>
            <a:r>
              <a:rPr lang="ru-RU" dirty="0" smtClean="0"/>
              <a:t>Около трех лет ребенок начинает внимательно прислушиваться к тому, что говорят взрослые между собой. Ему особенно нравится слушать рассказы, сказки, стихи. </a:t>
            </a:r>
          </a:p>
          <a:p>
            <a:pPr algn="ctr">
              <a:buNone/>
            </a:pPr>
            <a:r>
              <a:rPr lang="ru-RU" dirty="0" smtClean="0"/>
              <a:t>Слушание и понимание речи  дает  возможность познания действительности.</a:t>
            </a:r>
          </a:p>
          <a:p>
            <a:pPr algn="ctr">
              <a:buNone/>
            </a:pPr>
            <a:r>
              <a:rPr lang="ru-RU" dirty="0" smtClean="0"/>
              <a:t>Он умеет выражать чувство привязанности и симпатии, а также чувства неприятия</a:t>
            </a:r>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3"/>
          <p:cNvSpPr>
            <a:spLocks noGrp="1"/>
          </p:cNvSpPr>
          <p:nvPr>
            <p:ph idx="1"/>
          </p:nvPr>
        </p:nvSpPr>
        <p:spPr>
          <a:xfrm>
            <a:off x="457200" y="500042"/>
            <a:ext cx="8229600" cy="5507249"/>
          </a:xfrm>
        </p:spPr>
        <p:txBody>
          <a:bodyPr>
            <a:normAutofit fontScale="85000" lnSpcReduction="20000"/>
          </a:bodyPr>
          <a:lstStyle/>
          <a:p>
            <a:pPr>
              <a:buNone/>
            </a:pPr>
            <a:r>
              <a:rPr lang="ru-RU" b="1" dirty="0" smtClean="0"/>
              <a:t>Развитие предметной деятельности </a:t>
            </a:r>
          </a:p>
          <a:p>
            <a:pPr>
              <a:buNone/>
            </a:pPr>
            <a:r>
              <a:rPr lang="ru-RU" dirty="0" smtClean="0"/>
              <a:t>  К началу третьего года жизни предметная деятельность уже сформирована, по крайней мере в отношении тех предметов домашнего обихода, которыми ребенок пользуется. Ребенка раннего возраста начинают  гораздо больше интересовать новые вещи. Детально и внимательно изучает предметы   и только после этого применяет их  на практике. Ребенок раннего возраста сначала должен выяснить функциональное назначение вещи, прежде чем употреблять ее, поэтому он часто задает окружающим вопрос «что это?»  Также  дети начинают выполнять с игрушками действия, которые они наблюдают у взрослых. Куклу малыш укладывает спать, кормит ее, водит на прогулку, везет машину, коляску, моет, чистит предметы домашнего обихода, готовит пищу, стирает и т. д..</a:t>
            </a:r>
          </a:p>
          <a:p>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642918"/>
            <a:ext cx="7239000" cy="5812818"/>
          </a:xfrm>
        </p:spPr>
        <p:txBody>
          <a:bodyPr>
            <a:normAutofit fontScale="92500" lnSpcReduction="20000"/>
          </a:bodyPr>
          <a:lstStyle/>
          <a:p>
            <a:pPr algn="ctr">
              <a:buNone/>
            </a:pPr>
            <a:r>
              <a:rPr lang="ru-RU" dirty="0" smtClean="0"/>
              <a:t>К двум годам дети могут играть в элементарные логические и тематические игры, способны составлять план действий на сравнительно небольшой промежуток времени. Большое значение для развития познавательной активности детей раннего возраста имеет желание не только рассматривать предметы, но и действовать с ними: разъединять и соединять, конструировать из предметов, экспериментировать. Складывается мыслительная деятельность: способность к обобщению, к  переносу приобретенного опыта из одних условий в </a:t>
            </a:r>
            <a:r>
              <a:rPr lang="ru-RU" dirty="0" err="1" smtClean="0"/>
              <a:t>другие.Наиболее</a:t>
            </a:r>
            <a:r>
              <a:rPr lang="ru-RU" dirty="0" smtClean="0"/>
              <a:t> интенсивно развивается восприятие. От него зависит улучшение памяти, речи, мышления.</a:t>
            </a:r>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Содержимое 4"/>
          <p:cNvSpPr>
            <a:spLocks noGrp="1"/>
          </p:cNvSpPr>
          <p:nvPr>
            <p:ph sz="half" idx="1"/>
          </p:nvPr>
        </p:nvSpPr>
        <p:spPr>
          <a:xfrm>
            <a:off x="457200" y="214290"/>
            <a:ext cx="6900882" cy="6215106"/>
          </a:xfrm>
        </p:spPr>
        <p:txBody>
          <a:bodyPr>
            <a:normAutofit fontScale="77500" lnSpcReduction="20000"/>
          </a:bodyPr>
          <a:lstStyle/>
          <a:p>
            <a:pPr>
              <a:buNone/>
            </a:pPr>
            <a:r>
              <a:rPr lang="ru-RU" dirty="0" smtClean="0"/>
              <a:t>Восприятие детей этого возраста развивается в процессе практических действий; путем проб и ошибок ребенок может собрать пирамидку, вложить предмет в отверстие соответствующей формы и размера. Практический результат ребенок получает в процессе многократных сравнений величины, формы, цвета, подбора одинаковых или подходящих друг к другу предметов или их частей. Ребенок  усваивает слова-названия для обозначения величины, формы, цвета (большой — маленький, круглое, треугольное, квадратное) и функции (катится, стоит). Использование слов-названий помогает развитию и углублению восприятия различных качеств предметов. Так в недрах наглядно-действенного мышления зарождается наглядно-образное, которое в дошкольном возрасте становится основным. </a:t>
            </a:r>
            <a:endParaRPr lang="ru-RU" dirty="0"/>
          </a:p>
        </p:txBody>
      </p:sp>
      <p:pic>
        <p:nvPicPr>
          <p:cNvPr id="7" name="Содержимое 6" descr="engl9.gif"/>
          <p:cNvPicPr>
            <a:picLocks noGrp="1" noChangeAspect="1"/>
          </p:cNvPicPr>
          <p:nvPr>
            <p:ph sz="half" idx="2"/>
          </p:nvPr>
        </p:nvPicPr>
        <p:blipFill>
          <a:blip r:embed="rId2" cstate="print"/>
          <a:stretch>
            <a:fillRect/>
          </a:stretch>
        </p:blipFill>
        <p:spPr>
          <a:xfrm>
            <a:off x="6357949" y="5157594"/>
            <a:ext cx="2786049" cy="1700405"/>
          </a:xfr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Открытая">
  <a:themeElements>
    <a:clrScheme name="Открытая">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Открытая">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Открытая">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117</TotalTime>
  <Words>525</Words>
  <Application>Microsoft Office PowerPoint</Application>
  <PresentationFormat>Экран (4:3)</PresentationFormat>
  <Paragraphs>30</Paragraphs>
  <Slides>14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14</vt:i4>
      </vt:variant>
    </vt:vector>
  </HeadingPairs>
  <TitlesOfParts>
    <vt:vector size="15" baseType="lpstr">
      <vt:lpstr>Открытая</vt:lpstr>
      <vt:lpstr>«Особенности развития детей раннего возраста»</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спасибо за внимание</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«Особенности развития детей раннего возраста»</dc:title>
  <dc:creator>Admin</dc:creator>
  <cp:lastModifiedBy>User</cp:lastModifiedBy>
  <cp:revision>13</cp:revision>
  <dcterms:created xsi:type="dcterms:W3CDTF">2017-04-17T18:36:35Z</dcterms:created>
  <dcterms:modified xsi:type="dcterms:W3CDTF">2020-04-20T08:59:00Z</dcterms:modified>
</cp:coreProperties>
</file>